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  <p:sldMasterId id="2147483672" r:id="rId3"/>
    <p:sldMasterId id="2147483682" r:id="rId4"/>
    <p:sldMasterId id="2147483692" r:id="rId5"/>
    <p:sldMasterId id="2147483724" r:id="rId6"/>
  </p:sldMasterIdLst>
  <p:notesMasterIdLst>
    <p:notesMasterId r:id="rId44"/>
  </p:notesMasterIdLst>
  <p:sldIdLst>
    <p:sldId id="256" r:id="rId7"/>
    <p:sldId id="306" r:id="rId8"/>
    <p:sldId id="314" r:id="rId9"/>
    <p:sldId id="310" r:id="rId10"/>
    <p:sldId id="313" r:id="rId11"/>
    <p:sldId id="479" r:id="rId12"/>
    <p:sldId id="311" r:id="rId13"/>
    <p:sldId id="477" r:id="rId14"/>
    <p:sldId id="307" r:id="rId15"/>
    <p:sldId id="308" r:id="rId16"/>
    <p:sldId id="476" r:id="rId17"/>
    <p:sldId id="443" r:id="rId18"/>
    <p:sldId id="471" r:id="rId19"/>
    <p:sldId id="472" r:id="rId20"/>
    <p:sldId id="474" r:id="rId21"/>
    <p:sldId id="475" r:id="rId22"/>
    <p:sldId id="473" r:id="rId23"/>
    <p:sldId id="478" r:id="rId24"/>
    <p:sldId id="262" r:id="rId25"/>
    <p:sldId id="482" r:id="rId26"/>
    <p:sldId id="332" r:id="rId27"/>
    <p:sldId id="319" r:id="rId28"/>
    <p:sldId id="294" r:id="rId29"/>
    <p:sldId id="261" r:id="rId30"/>
    <p:sldId id="317" r:id="rId31"/>
    <p:sldId id="296" r:id="rId32"/>
    <p:sldId id="274" r:id="rId33"/>
    <p:sldId id="284" r:id="rId34"/>
    <p:sldId id="288" r:id="rId35"/>
    <p:sldId id="320" r:id="rId36"/>
    <p:sldId id="321" r:id="rId37"/>
    <p:sldId id="318" r:id="rId38"/>
    <p:sldId id="301" r:id="rId39"/>
    <p:sldId id="300" r:id="rId40"/>
    <p:sldId id="403" r:id="rId41"/>
    <p:sldId id="305" r:id="rId42"/>
    <p:sldId id="303" r:id="rId43"/>
  </p:sldIdLst>
  <p:sldSz cx="12192000" cy="6858000"/>
  <p:notesSz cx="6858000" cy="9144000"/>
  <p:embeddedFontLs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Candara" panose="020E0502030303020204" pitchFamily="34" charset="0"/>
      <p:regular r:id="rId49"/>
      <p:bold r:id="rId50"/>
      <p:italic r:id="rId51"/>
      <p:boldItalic r:id="rId52"/>
    </p:embeddedFont>
    <p:embeddedFont>
      <p:font typeface="Roboto" panose="02000000000000000000" pitchFamily="2" charset="0"/>
      <p:regular r:id="rId53"/>
      <p:bold r:id="rId54"/>
      <p:italic r:id="rId55"/>
      <p:boldItalic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1" roundtripDataSignature="AMtx7mix9dxiINBuZ6q+d0PfwMI2QZMam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sa violante" initials="Rv" lastIdx="2" clrIdx="0">
    <p:extLst>
      <p:ext uri="{19B8F6BF-5375-455C-9EA6-DF929625EA0E}">
        <p15:presenceInfo xmlns:p15="http://schemas.microsoft.com/office/powerpoint/2012/main" userId="cdde792f7445351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5CA2D79-3978-47D9-9878-4781767187B4}">
  <a:tblStyle styleId="{65CA2D79-3978-47D9-9878-4781767187B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379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63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customschemas.google.com/relationships/presentationmetadata" Target="metadata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64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font" Target="fonts/font2.fntdata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font" Target="fonts/font10.fntdata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font" Target="fonts/font5.fntdata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10-28T19:35:46.871" idx="1">
    <p:pos x="6116" y="1271"/>
    <p:text/>
    <p:extLst>
      <p:ext uri="{C676402C-5697-4E1C-873F-D02D1690AC5C}">
        <p15:threadingInfo xmlns:p15="http://schemas.microsoft.com/office/powerpoint/2012/main" timeZoneBias="1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10-28T19:35:46.871" idx="2">
    <p:pos x="6116" y="1271"/>
    <p:text/>
    <p:extLst>
      <p:ext uri="{C676402C-5697-4E1C-873F-D02D1690AC5C}">
        <p15:threadingInfo xmlns:p15="http://schemas.microsoft.com/office/powerpoint/2012/main" timeZoneBias="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016713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7" name="Google Shape;22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dirty="0"/>
              <a:t>Se trata de poner a disposición historias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lang="es-E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45028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12d4c5e47ab_0_4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389" name="Google Shape;389;g12d4c5e47ab_0_4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12d4baf58bc_0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g12d4baf58bc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12d4c5e47ab_0_36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g12d4c5e47ab_0_3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12d4baf58bc_0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g12d4baf58bc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320472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12d4baf58bc_0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g12d4baf58bc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46054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2" name="Google Shape;26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030192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92593D-B9D0-42FC-9EE9-D97AE164C094}" type="slidenum">
              <a:rPr lang="es-ES"/>
              <a:pPr/>
              <a:t>35</a:t>
            </a:fld>
            <a:endParaRPr lang="es-ES"/>
          </a:p>
        </p:txBody>
      </p:sp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10020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108781c6fcc_1_8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39" name="Google Shape;439;g108781c6fcc_1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s-E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5654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1" name="Google Shape;29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>
            <a:extLst>
              <a:ext uri="{FF2B5EF4-FFF2-40B4-BE49-F238E27FC236}">
                <a16:creationId xmlns:a16="http://schemas.microsoft.com/office/drawing/2014/main" id="{9C61B777-B6E3-C4C9-AD99-743173EA54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9E35237-6538-4B1B-9460-E63591A6E77A}" type="slidenum">
              <a:rPr lang="es-ES" altLang="es-AR" sz="1200" b="0">
                <a:solidFill>
                  <a:schemeClr val="tx1"/>
                </a:solidFill>
              </a:rPr>
              <a:pPr eaLnBrk="1" hangingPunct="1"/>
              <a:t>8</a:t>
            </a:fld>
            <a:endParaRPr lang="es-ES" altLang="es-AR" sz="1200" b="0">
              <a:solidFill>
                <a:schemeClr val="tx1"/>
              </a:solidFill>
            </a:endParaRPr>
          </a:p>
        </p:txBody>
      </p:sp>
      <p:sp>
        <p:nvSpPr>
          <p:cNvPr id="98307" name="Rectangle 2">
            <a:extLst>
              <a:ext uri="{FF2B5EF4-FFF2-40B4-BE49-F238E27FC236}">
                <a16:creationId xmlns:a16="http://schemas.microsoft.com/office/drawing/2014/main" id="{B0556BEA-96B2-D4AB-406B-5EF3C3C77C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>
            <a:extLst>
              <a:ext uri="{FF2B5EF4-FFF2-40B4-BE49-F238E27FC236}">
                <a16:creationId xmlns:a16="http://schemas.microsoft.com/office/drawing/2014/main" id="{1B952FA4-092F-6241-189C-14CC529B0C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AR" altLang="es-A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>
            <a:extLst>
              <a:ext uri="{FF2B5EF4-FFF2-40B4-BE49-F238E27FC236}">
                <a16:creationId xmlns:a16="http://schemas.microsoft.com/office/drawing/2014/main" id="{D5653B05-7CEC-6560-894F-3177AAF5950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3DEFD96-900D-4231-A0BA-A7922986BDAB}" type="slidenum">
              <a:rPr lang="es-ES" altLang="es-AR" sz="1200" b="0">
                <a:solidFill>
                  <a:schemeClr val="tx1"/>
                </a:solidFill>
              </a:rPr>
              <a:pPr eaLnBrk="1" hangingPunct="1"/>
              <a:t>11</a:t>
            </a:fld>
            <a:endParaRPr lang="es-ES" altLang="es-AR" sz="1200" b="0">
              <a:solidFill>
                <a:schemeClr val="tx1"/>
              </a:solidFill>
            </a:endParaRPr>
          </a:p>
        </p:txBody>
      </p:sp>
      <p:sp>
        <p:nvSpPr>
          <p:cNvPr id="96259" name="Rectangle 2">
            <a:extLst>
              <a:ext uri="{FF2B5EF4-FFF2-40B4-BE49-F238E27FC236}">
                <a16:creationId xmlns:a16="http://schemas.microsoft.com/office/drawing/2014/main" id="{2F335785-73A1-CEC1-E074-520EAFECC8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>
            <a:extLst>
              <a:ext uri="{FF2B5EF4-FFF2-40B4-BE49-F238E27FC236}">
                <a16:creationId xmlns:a16="http://schemas.microsoft.com/office/drawing/2014/main" id="{AA3B3687-77C9-FBAA-6E6D-D169AAAB4D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AR" altLang="es-A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>
            <a:extLst>
              <a:ext uri="{FF2B5EF4-FFF2-40B4-BE49-F238E27FC236}">
                <a16:creationId xmlns:a16="http://schemas.microsoft.com/office/drawing/2014/main" id="{266504C7-DB61-458E-A07F-37EB093605E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B5E5051-0861-4E34-BA8C-40FF8BABE520}" type="slidenum">
              <a:rPr lang="es-ES" altLang="es-AR"/>
              <a:pPr/>
              <a:t>20</a:t>
            </a:fld>
            <a:endParaRPr lang="es-ES" altLang="es-AR"/>
          </a:p>
        </p:txBody>
      </p:sp>
      <p:sp>
        <p:nvSpPr>
          <p:cNvPr id="106499" name="Rectangle 2">
            <a:extLst>
              <a:ext uri="{FF2B5EF4-FFF2-40B4-BE49-F238E27FC236}">
                <a16:creationId xmlns:a16="http://schemas.microsoft.com/office/drawing/2014/main" id="{58F1C78D-9688-8147-340D-E9E1CAC08B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>
            <a:extLst>
              <a:ext uri="{FF2B5EF4-FFF2-40B4-BE49-F238E27FC236}">
                <a16:creationId xmlns:a16="http://schemas.microsoft.com/office/drawing/2014/main" id="{169D9F19-DCEE-A48B-D054-1982749B8E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AR" altLang="es-A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>
            <a:extLst>
              <a:ext uri="{FF2B5EF4-FFF2-40B4-BE49-F238E27FC236}">
                <a16:creationId xmlns:a16="http://schemas.microsoft.com/office/drawing/2014/main" id="{DF96B935-D6A2-3FAB-E4E2-8A33631433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0FAD0ED-9DB2-472A-922B-25C8538786A8}" type="slidenum">
              <a:rPr lang="es-ES" altLang="es-AR" sz="1200" b="0">
                <a:solidFill>
                  <a:schemeClr val="tx1"/>
                </a:solidFill>
              </a:rPr>
              <a:pPr eaLnBrk="1" hangingPunct="1"/>
              <a:t>21</a:t>
            </a:fld>
            <a:endParaRPr lang="es-ES" altLang="es-AR" sz="1200" b="0">
              <a:solidFill>
                <a:schemeClr val="tx1"/>
              </a:solidFill>
            </a:endParaRPr>
          </a:p>
        </p:txBody>
      </p:sp>
      <p:sp>
        <p:nvSpPr>
          <p:cNvPr id="151555" name="Rectangle 2">
            <a:extLst>
              <a:ext uri="{FF2B5EF4-FFF2-40B4-BE49-F238E27FC236}">
                <a16:creationId xmlns:a16="http://schemas.microsoft.com/office/drawing/2014/main" id="{4BCD9053-E267-DFAB-BDC9-2A8F83407E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tangle 3">
            <a:extLst>
              <a:ext uri="{FF2B5EF4-FFF2-40B4-BE49-F238E27FC236}">
                <a16:creationId xmlns:a16="http://schemas.microsoft.com/office/drawing/2014/main" id="{F6FACEEC-2191-F0AD-FFCB-D5679B9600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AR" altLang="es-A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9361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2" name="Google Shape;26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2" name="Google Shape;26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56620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0"/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0"/>
          <p:cNvSpPr txBox="1"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🢝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>
            <a:endParaRPr/>
          </a:p>
        </p:txBody>
      </p:sp>
      <p:sp>
        <p:nvSpPr>
          <p:cNvPr id="102" name="Google Shape;102;p20"/>
          <p:cNvSpPr txBox="1">
            <a:spLocks noGrp="1"/>
          </p:cNvSpPr>
          <p:nvPr>
            <p:ph type="dt" idx="10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0"/>
          <p:cNvSpPr txBox="1">
            <a:spLocks noGrp="1"/>
          </p:cNvSpPr>
          <p:nvPr>
            <p:ph type="ftr" idx="11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0"/>
          <p:cNvSpPr txBox="1">
            <a:spLocks noGrp="1"/>
          </p:cNvSpPr>
          <p:nvPr>
            <p:ph type="sldNum" idx="12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2"/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32"/>
          <p:cNvSpPr txBox="1">
            <a:spLocks noGrp="1"/>
          </p:cNvSpPr>
          <p:nvPr>
            <p:ph type="body" idx="1"/>
          </p:nvPr>
        </p:nvSpPr>
        <p:spPr>
          <a:xfrm>
            <a:off x="1024127" y="2286000"/>
            <a:ext cx="475488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🢝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>
            <a:endParaRPr/>
          </a:p>
        </p:txBody>
      </p:sp>
      <p:sp>
        <p:nvSpPr>
          <p:cNvPr id="116" name="Google Shape;116;p32"/>
          <p:cNvSpPr txBox="1">
            <a:spLocks noGrp="1"/>
          </p:cNvSpPr>
          <p:nvPr>
            <p:ph type="body" idx="2"/>
          </p:nvPr>
        </p:nvSpPr>
        <p:spPr>
          <a:xfrm>
            <a:off x="5989320" y="2286000"/>
            <a:ext cx="475488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🢝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>
            <a:endParaRPr/>
          </a:p>
        </p:txBody>
      </p:sp>
      <p:sp>
        <p:nvSpPr>
          <p:cNvPr id="117" name="Google Shape;117;p32"/>
          <p:cNvSpPr txBox="1">
            <a:spLocks noGrp="1"/>
          </p:cNvSpPr>
          <p:nvPr>
            <p:ph type="dt" idx="10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32"/>
          <p:cNvSpPr txBox="1">
            <a:spLocks noGrp="1"/>
          </p:cNvSpPr>
          <p:nvPr>
            <p:ph type="ftr" idx="11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32"/>
          <p:cNvSpPr txBox="1">
            <a:spLocks noGrp="1"/>
          </p:cNvSpPr>
          <p:nvPr>
            <p:ph type="sldNum" idx="12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3"/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33"/>
          <p:cNvSpPr txBox="1"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45700" rIns="137150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 b="0" cap="none">
                <a:solidFill>
                  <a:schemeClr val="accent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3" name="Google Shape;123;p33"/>
          <p:cNvSpPr txBox="1">
            <a:spLocks noGrp="1"/>
          </p:cNvSpPr>
          <p:nvPr>
            <p:ph type="body" idx="2"/>
          </p:nvPr>
        </p:nvSpPr>
        <p:spPr>
          <a:xfrm>
            <a:off x="1024128" y="2967788"/>
            <a:ext cx="4754880" cy="334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🢝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>
            <a:endParaRPr/>
          </a:p>
        </p:txBody>
      </p:sp>
      <p:sp>
        <p:nvSpPr>
          <p:cNvPr id="124" name="Google Shape;124;p33"/>
          <p:cNvSpPr txBox="1">
            <a:spLocks noGrp="1"/>
          </p:cNvSpPr>
          <p:nvPr>
            <p:ph type="body" idx="3"/>
          </p:nvPr>
        </p:nvSpPr>
        <p:spPr>
          <a:xfrm>
            <a:off x="5990888" y="2179636"/>
            <a:ext cx="4754880" cy="82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45700" rIns="137150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 b="0" cap="none">
                <a:solidFill>
                  <a:schemeClr val="accent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5" name="Google Shape;125;p33"/>
          <p:cNvSpPr txBox="1">
            <a:spLocks noGrp="1"/>
          </p:cNvSpPr>
          <p:nvPr>
            <p:ph type="body" idx="4"/>
          </p:nvPr>
        </p:nvSpPr>
        <p:spPr>
          <a:xfrm>
            <a:off x="5990888" y="2967788"/>
            <a:ext cx="4754880" cy="334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🢝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>
            <a:endParaRPr/>
          </a:p>
        </p:txBody>
      </p:sp>
      <p:sp>
        <p:nvSpPr>
          <p:cNvPr id="126" name="Google Shape;126;p33"/>
          <p:cNvSpPr txBox="1">
            <a:spLocks noGrp="1"/>
          </p:cNvSpPr>
          <p:nvPr>
            <p:ph type="dt" idx="10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33"/>
          <p:cNvSpPr txBox="1">
            <a:spLocks noGrp="1"/>
          </p:cNvSpPr>
          <p:nvPr>
            <p:ph type="ftr" idx="11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33"/>
          <p:cNvSpPr txBox="1">
            <a:spLocks noGrp="1"/>
          </p:cNvSpPr>
          <p:nvPr>
            <p:ph type="sldNum" idx="12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4"/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4"/>
          <p:cNvSpPr txBox="1">
            <a:spLocks noGrp="1"/>
          </p:cNvSpPr>
          <p:nvPr>
            <p:ph type="dt" idx="10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4"/>
          <p:cNvSpPr txBox="1">
            <a:spLocks noGrp="1"/>
          </p:cNvSpPr>
          <p:nvPr>
            <p:ph type="ftr" idx="11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34"/>
          <p:cNvSpPr txBox="1">
            <a:spLocks noGrp="1"/>
          </p:cNvSpPr>
          <p:nvPr>
            <p:ph type="sldNum" idx="12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 blanco" type="blank">
  <p:cSld name="BLANK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5"/>
          <p:cNvSpPr txBox="1">
            <a:spLocks noGrp="1"/>
          </p:cNvSpPr>
          <p:nvPr>
            <p:ph type="dt" idx="10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5"/>
          <p:cNvSpPr txBox="1">
            <a:spLocks noGrp="1"/>
          </p:cNvSpPr>
          <p:nvPr>
            <p:ph type="ftr" idx="11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5"/>
          <p:cNvSpPr txBox="1">
            <a:spLocks noGrp="1"/>
          </p:cNvSpPr>
          <p:nvPr>
            <p:ph type="sldNum" idx="12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6"/>
          <p:cNvSpPr txBox="1"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000"/>
              <a:buFont typeface="Twentieth Century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6"/>
          <p:cNvSpPr txBox="1">
            <a:spLocks noGrp="1"/>
          </p:cNvSpPr>
          <p:nvPr>
            <p:ph type="body" idx="1"/>
          </p:nvPr>
        </p:nvSpPr>
        <p:spPr>
          <a:xfrm>
            <a:off x="5715000" y="822960"/>
            <a:ext cx="5678424" cy="5184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Char char=" "/>
              <a:defRPr sz="2400"/>
            </a:lvl1pPr>
            <a:lvl2pPr marL="914400" lvl="1" indent="-355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Char char="🢝"/>
              <a:defRPr sz="2000"/>
            </a:lvl2pPr>
            <a:lvl3pPr marL="1371600" lvl="2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🢝"/>
              <a:defRPr sz="1600"/>
            </a:lvl3pPr>
            <a:lvl4pPr marL="1828800" lvl="3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🢝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🢝"/>
              <a:defRPr sz="1600"/>
            </a:lvl5pPr>
            <a:lvl6pPr marL="2743200" lvl="5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🢝"/>
              <a:defRPr sz="1600"/>
            </a:lvl6pPr>
            <a:lvl7pPr marL="3200400" lvl="6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🢝"/>
              <a:defRPr sz="1600"/>
            </a:lvl7pPr>
            <a:lvl8pPr marL="3657600" lvl="7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🢝"/>
              <a:defRPr sz="1600"/>
            </a:lvl8pPr>
            <a:lvl9pPr marL="4114800" lvl="8" indent="-3302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Char char="🢝"/>
              <a:defRPr sz="1600"/>
            </a:lvl9pPr>
          </a:lstStyle>
          <a:p>
            <a:endParaRPr/>
          </a:p>
        </p:txBody>
      </p:sp>
      <p:sp>
        <p:nvSpPr>
          <p:cNvPr id="141" name="Google Shape;141;p36"/>
          <p:cNvSpPr txBox="1">
            <a:spLocks noGrp="1"/>
          </p:cNvSpPr>
          <p:nvPr>
            <p:ph type="body" idx="2"/>
          </p:nvPr>
        </p:nvSpPr>
        <p:spPr>
          <a:xfrm>
            <a:off x="1024128" y="2257506"/>
            <a:ext cx="4389120" cy="3762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8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42" name="Google Shape;142;p36"/>
          <p:cNvSpPr txBox="1">
            <a:spLocks noGrp="1"/>
          </p:cNvSpPr>
          <p:nvPr>
            <p:ph type="dt" idx="10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6"/>
          <p:cNvSpPr txBox="1">
            <a:spLocks noGrp="1"/>
          </p:cNvSpPr>
          <p:nvPr>
            <p:ph type="ftr" idx="11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6"/>
          <p:cNvSpPr txBox="1">
            <a:spLocks noGrp="1"/>
          </p:cNvSpPr>
          <p:nvPr>
            <p:ph type="sldNum" idx="12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magen con título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7"/>
          <p:cNvSpPr txBox="1"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5000"/>
              <a:buFont typeface="Twentieth Century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7"/>
          <p:cNvSpPr>
            <a:spLocks noGrp="1"/>
          </p:cNvSpPr>
          <p:nvPr>
            <p:ph type="pic" idx="2"/>
          </p:nvPr>
        </p:nvSpPr>
        <p:spPr>
          <a:xfrm>
            <a:off x="0" y="-1"/>
            <a:ext cx="12188952" cy="4572000"/>
          </a:xfrm>
          <a:prstGeom prst="rect">
            <a:avLst/>
          </a:prstGeom>
          <a:solidFill>
            <a:srgbClr val="9AD2D8"/>
          </a:solidFill>
          <a:ln>
            <a:noFill/>
          </a:ln>
        </p:spPr>
      </p:sp>
      <p:sp>
        <p:nvSpPr>
          <p:cNvPr id="148" name="Google Shape;148;p37"/>
          <p:cNvSpPr txBox="1">
            <a:spLocks noGrp="1"/>
          </p:cNvSpPr>
          <p:nvPr>
            <p:ph type="body" idx="1"/>
          </p:nvPr>
        </p:nvSpPr>
        <p:spPr>
          <a:xfrm>
            <a:off x="8610600" y="4960138"/>
            <a:ext cx="3200400" cy="1463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0C0C0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9" name="Google Shape;149;p37"/>
          <p:cNvSpPr txBox="1">
            <a:spLocks noGrp="1"/>
          </p:cNvSpPr>
          <p:nvPr>
            <p:ph type="dt" idx="10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7"/>
          <p:cNvSpPr txBox="1">
            <a:spLocks noGrp="1"/>
          </p:cNvSpPr>
          <p:nvPr>
            <p:ph type="ftr" idx="11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7"/>
          <p:cNvSpPr txBox="1">
            <a:spLocks noGrp="1"/>
          </p:cNvSpPr>
          <p:nvPr>
            <p:ph type="sldNum" idx="12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  <p:cxnSp>
        <p:nvCxnSpPr>
          <p:cNvPr id="152" name="Google Shape;152;p37"/>
          <p:cNvCxnSpPr/>
          <p:nvPr/>
        </p:nvCxnSpPr>
        <p:spPr>
          <a:xfrm rot="10800000">
            <a:off x="8386843" y="5264106"/>
            <a:ext cx="0" cy="9144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8"/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8"/>
          <p:cNvSpPr txBox="1">
            <a:spLocks noGrp="1"/>
          </p:cNvSpPr>
          <p:nvPr>
            <p:ph type="body" idx="1"/>
          </p:nvPr>
        </p:nvSpPr>
        <p:spPr>
          <a:xfrm rot="5400000">
            <a:off x="3872485" y="-562356"/>
            <a:ext cx="4023360" cy="9720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🢝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>
            <a:endParaRPr/>
          </a:p>
        </p:txBody>
      </p:sp>
      <p:sp>
        <p:nvSpPr>
          <p:cNvPr id="156" name="Google Shape;156;p38"/>
          <p:cNvSpPr txBox="1">
            <a:spLocks noGrp="1"/>
          </p:cNvSpPr>
          <p:nvPr>
            <p:ph type="dt" idx="10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8"/>
          <p:cNvSpPr txBox="1">
            <a:spLocks noGrp="1"/>
          </p:cNvSpPr>
          <p:nvPr>
            <p:ph type="ftr" idx="11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38"/>
          <p:cNvSpPr txBox="1">
            <a:spLocks noGrp="1"/>
          </p:cNvSpPr>
          <p:nvPr>
            <p:ph type="sldNum" idx="12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ítulo vertical y texto" type="vertTitleAndTx">
  <p:cSld name="VERTICAL_TITLE_AND_VERTICAL_TEXT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9"/>
          <p:cNvSpPr txBox="1">
            <a:spLocks noGrp="1"/>
          </p:cNvSpPr>
          <p:nvPr>
            <p:ph type="title"/>
          </p:nvPr>
        </p:nvSpPr>
        <p:spPr>
          <a:xfrm rot="5400000">
            <a:off x="7334251" y="2152650"/>
            <a:ext cx="54102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91425" rIns="45700" bIns="91425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39"/>
          <p:cNvSpPr txBox="1">
            <a:spLocks noGrp="1"/>
          </p:cNvSpPr>
          <p:nvPr>
            <p:ph type="body" idx="1"/>
          </p:nvPr>
        </p:nvSpPr>
        <p:spPr>
          <a:xfrm rot="5400000">
            <a:off x="2076451" y="-323850"/>
            <a:ext cx="5410200" cy="75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🢝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>
            <a:endParaRPr/>
          </a:p>
        </p:txBody>
      </p:sp>
      <p:sp>
        <p:nvSpPr>
          <p:cNvPr id="162" name="Google Shape;162;p39"/>
          <p:cNvSpPr txBox="1">
            <a:spLocks noGrp="1"/>
          </p:cNvSpPr>
          <p:nvPr>
            <p:ph type="dt" idx="10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9"/>
          <p:cNvSpPr txBox="1">
            <a:spLocks noGrp="1"/>
          </p:cNvSpPr>
          <p:nvPr>
            <p:ph type="ftr" idx="11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39"/>
          <p:cNvSpPr txBox="1">
            <a:spLocks noGrp="1"/>
          </p:cNvSpPr>
          <p:nvPr>
            <p:ph type="sldNum" idx="12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  <p:cxnSp>
        <p:nvCxnSpPr>
          <p:cNvPr id="165" name="Google Shape;165;p39"/>
          <p:cNvCxnSpPr/>
          <p:nvPr/>
        </p:nvCxnSpPr>
        <p:spPr>
          <a:xfrm rot="10800000">
            <a:off x="10058400" y="59263"/>
            <a:ext cx="0" cy="9144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12d4c5e47ab_0_50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g12d4c5e47ab_0_50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5" name="Google Shape;175;g12d4c5e47ab_0_50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g12d4c5e47ab_0_50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g12d4c5e47ab_0_50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2d4c5e47ab_0_509"/>
          <p:cNvSpPr txBox="1">
            <a:spLocks noGrp="1"/>
          </p:cNvSpPr>
          <p:nvPr>
            <p:ph type="title"/>
          </p:nvPr>
        </p:nvSpPr>
        <p:spPr>
          <a:xfrm>
            <a:off x="415601" y="2867800"/>
            <a:ext cx="11360700" cy="11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0" name="Google Shape;180;g12d4c5e47ab_0_509"/>
          <p:cNvSpPr txBox="1">
            <a:spLocks noGrp="1"/>
          </p:cNvSpPr>
          <p:nvPr>
            <p:ph type="sldNum" idx="12"/>
          </p:nvPr>
        </p:nvSpPr>
        <p:spPr>
          <a:xfrm>
            <a:off x="11295888" y="6218238"/>
            <a:ext cx="731700" cy="5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2d4c5e47ab_0_51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g12d4c5e47ab_0_51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84" name="Google Shape;184;g12d4c5e47ab_0_51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5" name="Google Shape;185;g12d4c5e47ab_0_51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86" name="Google Shape;186;g12d4c5e47ab_0_51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7" name="Google Shape;187;g12d4c5e47ab_0_5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g12d4c5e47ab_0_5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g12d4c5e47ab_0_5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2d4c5e47ab_0_5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g12d4c5e47ab_0_5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g12d4c5e47ab_0_5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g12d4c5e47ab_0_5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12d4c5e47ab_0_5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g12d4c5e47ab_0_5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g12d4c5e47ab_0_5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12d4c5e47ab_0_5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g12d4c5e47ab_0_53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02" name="Google Shape;202;g12d4c5e47ab_0_5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03" name="Google Shape;203;g12d4c5e47ab_0_5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g12d4c5e47ab_0_5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g12d4c5e47ab_0_5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2d4c5e47ab_0_53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g12d4c5e47ab_0_53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209" name="Google Shape;209;g12d4c5e47ab_0_53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10" name="Google Shape;210;g12d4c5e47ab_0_5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g12d4c5e47ab_0_5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g12d4c5e47ab_0_5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12d4c5e47ab_0_5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g12d4c5e47ab_0_544"/>
          <p:cNvSpPr txBox="1">
            <a:spLocks noGrp="1"/>
          </p:cNvSpPr>
          <p:nvPr>
            <p:ph type="body" idx="1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6" name="Google Shape;216;g12d4c5e47ab_0_5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g12d4c5e47ab_0_5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g12d4c5e47ab_0_5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12d4c5e47ab_0_550"/>
          <p:cNvSpPr txBox="1">
            <a:spLocks noGrp="1"/>
          </p:cNvSpPr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g12d4c5e47ab_0_550"/>
          <p:cNvSpPr txBox="1">
            <a:spLocks noGrp="1"/>
          </p:cNvSpPr>
          <p:nvPr>
            <p:ph type="body" idx="1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2" name="Google Shape;222;g12d4c5e47ab_0_5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g12d4c5e47ab_0_5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g12d4c5e47ab_0_5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Encabezado de secció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08781c6fcc_1_102"/>
          <p:cNvSpPr txBox="1">
            <a:spLocks noGrp="1"/>
          </p:cNvSpPr>
          <p:nvPr>
            <p:ph type="title"/>
          </p:nvPr>
        </p:nvSpPr>
        <p:spPr>
          <a:xfrm>
            <a:off x="831851" y="1709739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g108781c6fcc_1_102"/>
          <p:cNvSpPr txBox="1"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g108781c6fcc_1_102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g108781c6fcc_1_102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g108781c6fcc_1_10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ES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33478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Diapositiva de título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08781c6fcc_1_1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g108781c6fcc_1_114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1" name="Google Shape;101;g108781c6fcc_1_114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g108781c6fcc_1_114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g108781c6fcc_1_11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ES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10118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Dos objeto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08781c6fcc_1_1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g108781c6fcc_1_1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925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marL="914400" lvl="1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marL="1371600" lvl="2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g108781c6fcc_1_1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925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marL="914400" lvl="1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marL="1371600" lvl="2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g108781c6fcc_1_12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g108781c6fcc_1_12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g108781c6fcc_1_12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ES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762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Comparación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08781c6fcc_1_12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g108781c6fcc_1_12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600" cy="8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4" name="Google Shape;114;g108781c6fcc_1_12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600" cy="36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925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marL="914400" lvl="1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marL="1371600" lvl="2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g108781c6fcc_1_12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00" cy="8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6" name="Google Shape;116;g108781c6fcc_1_12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6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925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marL="914400" lvl="1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marL="1371600" lvl="2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g108781c6fcc_1_12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g108781c6fcc_1_12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g108781c6fcc_1_12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ES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00449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Solo el título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08781c6fcc_1_1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g108781c6fcc_1_136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g108781c6fcc_1_136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g108781c6fcc_1_13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ES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88037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Contenido con título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08781c6fcc_1_1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400" cy="16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g108781c6fcc_1_14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5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2" name="Google Shape;132;g108781c6fcc_1_14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4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33" name="Google Shape;133;g108781c6fcc_1_14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g108781c6fcc_1_14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g108781c6fcc_1_14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ES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02651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Imagen con título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08781c6fcc_1_15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400" cy="16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g108781c6fcc_1_15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5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9" name="Google Shape;139;g108781c6fcc_1_15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4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40" name="Google Shape;140;g108781c6fcc_1_152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g108781c6fcc_1_152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g108781c6fcc_1_15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ES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50235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Título y texto vertical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08781c6fcc_1_15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g108781c6fcc_1_159"/>
          <p:cNvSpPr txBox="1">
            <a:spLocks noGrp="1"/>
          </p:cNvSpPr>
          <p:nvPr>
            <p:ph type="body" idx="1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925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marL="914400" lvl="1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marL="1371600" lvl="2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g108781c6fcc_1_15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g108781c6fcc_1_15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g108781c6fcc_1_15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ES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53372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Título vertical y texto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08781c6fcc_1_165"/>
          <p:cNvSpPr txBox="1">
            <a:spLocks noGrp="1"/>
          </p:cNvSpPr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g108781c6fcc_1_165"/>
          <p:cNvSpPr txBox="1">
            <a:spLocks noGrp="1"/>
          </p:cNvSpPr>
          <p:nvPr>
            <p:ph type="body" idx="1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925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marL="914400" lvl="1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marL="1371600" lvl="2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g108781c6fcc_1_16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g108781c6fcc_1_16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g108781c6fcc_1_16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ES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58090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800" kern="1200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ndara"/>
                <a:ea typeface="+mn-ea"/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ndara"/>
                <a:ea typeface="+mn-ea"/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ndara"/>
                <a:ea typeface="+mn-ea"/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ndara"/>
                <a:ea typeface="+mn-ea"/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ndara"/>
                <a:ea typeface="+mn-ea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>
                <a:solidFill>
                  <a:srgbClr val="073E87"/>
                </a:solidFill>
              </a:rPr>
              <a:pPr/>
              <a:t>10/30/2023</a:t>
            </a:fld>
            <a:endParaRPr lang="en-US" dirty="0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solidFill>
                  <a:prstClr val="black">
                    <a:tint val="75000"/>
                  </a:prstClr>
                </a:solidFill>
              </a:rPr>
              <a:t>Governing Board – 53rd session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lang="en-US" smtClean="0">
                <a:solidFill>
                  <a:srgbClr val="073E87"/>
                </a:solidFill>
              </a:rPr>
              <a:pPr/>
              <a:t>‹Nº›</a:t>
            </a:fld>
            <a:endParaRPr lang="en-US" dirty="0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760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>
                <a:solidFill>
                  <a:srgbClr val="073E87"/>
                </a:solidFill>
              </a:rPr>
              <a:pPr/>
              <a:t>10/30/2023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solidFill>
                  <a:prstClr val="black">
                    <a:tint val="75000"/>
                  </a:prstClr>
                </a:solidFill>
              </a:rPr>
              <a:t>Governing Board – 53rd session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lang="en-US" smtClean="0">
                <a:solidFill>
                  <a:srgbClr val="073E87"/>
                </a:solidFill>
              </a:rPr>
              <a:pPr/>
              <a:t>‹Nº›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7017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254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andara"/>
              <a:ea typeface="+mn-ea"/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30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andara"/>
              <a:ea typeface="+mn-ea"/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7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andara"/>
              <a:ea typeface="+mn-ea"/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21" y="4074179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andara"/>
              <a:ea typeface="+mn-ea"/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0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andara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0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3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>
                <a:solidFill>
                  <a:srgbClr val="073E87"/>
                </a:solidFill>
              </a:rPr>
              <a:pPr/>
              <a:t>10/30/2023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solidFill>
                  <a:prstClr val="black">
                    <a:tint val="75000"/>
                  </a:prstClr>
                </a:solidFill>
              </a:rPr>
              <a:t>Governing Board – 53rd session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lang="en-US" smtClean="0">
                <a:solidFill>
                  <a:srgbClr val="073E87"/>
                </a:solidFill>
              </a:rPr>
              <a:pPr/>
              <a:t>‹Nº›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9545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>
                <a:solidFill>
                  <a:srgbClr val="073E87"/>
                </a:solidFill>
              </a:rPr>
              <a:pPr/>
              <a:t>10/30/2023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solidFill>
                  <a:prstClr val="black">
                    <a:tint val="75000"/>
                  </a:prstClr>
                </a:solidFill>
              </a:rPr>
              <a:t>Governing Board – 53rd session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lang="en-US" smtClean="0">
                <a:solidFill>
                  <a:srgbClr val="073E87"/>
                </a:solidFill>
              </a:rPr>
              <a:pPr/>
              <a:t>‹Nº›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1636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3" y="3429005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5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>
                <a:solidFill>
                  <a:srgbClr val="073E87"/>
                </a:solidFill>
              </a:rPr>
              <a:pPr/>
              <a:t>10/30/2023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solidFill>
                  <a:prstClr val="black">
                    <a:tint val="75000"/>
                  </a:prstClr>
                </a:solidFill>
              </a:rPr>
              <a:t>Governing Board – 53rd session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lang="en-US" smtClean="0">
                <a:solidFill>
                  <a:srgbClr val="073E87"/>
                </a:solidFill>
              </a:rPr>
              <a:pPr/>
              <a:t>‹Nº›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7783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>
                <a:solidFill>
                  <a:srgbClr val="073E87"/>
                </a:solidFill>
              </a:rPr>
              <a:pPr/>
              <a:t>10/30/2023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solidFill>
                  <a:prstClr val="black">
                    <a:tint val="75000"/>
                  </a:prstClr>
                </a:solidFill>
              </a:rPr>
              <a:t>Governing Board – 53rd session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lang="en-US" smtClean="0">
                <a:solidFill>
                  <a:srgbClr val="073E87"/>
                </a:solidFill>
              </a:rPr>
              <a:pPr/>
              <a:t>‹Nº›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9384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800" kern="1200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ndara"/>
                <a:ea typeface="+mn-ea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ndara"/>
                <a:ea typeface="+mn-ea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ndara"/>
                <a:ea typeface="+mn-ea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ndara"/>
                <a:ea typeface="+mn-ea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ndara"/>
                <a:ea typeface="+mn-ea"/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>
                <a:solidFill>
                  <a:srgbClr val="073E87"/>
                </a:solidFill>
              </a:rPr>
              <a:pPr/>
              <a:t>10/30/2023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solidFill>
                  <a:prstClr val="black">
                    <a:tint val="75000"/>
                  </a:prstClr>
                </a:solidFill>
              </a:rPr>
              <a:t>Governing Board – 53rd session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lang="en-US" smtClean="0">
                <a:solidFill>
                  <a:srgbClr val="073E87"/>
                </a:solidFill>
              </a:rPr>
              <a:pPr/>
              <a:t>‹Nº›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6299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>
                <a:solidFill>
                  <a:srgbClr val="073E87"/>
                </a:solidFill>
              </a:rPr>
              <a:pPr/>
              <a:t>10/30/2023</a:t>
            </a:fld>
            <a:endParaRPr lang="en-US" dirty="0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solidFill>
                  <a:prstClr val="black">
                    <a:tint val="75000"/>
                  </a:prstClr>
                </a:solidFill>
              </a:rPr>
              <a:t>Governing Board – 53rd session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lang="en-US" smtClean="0">
                <a:solidFill>
                  <a:srgbClr val="073E87"/>
                </a:solidFill>
              </a:rPr>
              <a:pPr/>
              <a:t>‹Nº›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405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ndara"/>
                <a:ea typeface="+mn-ea"/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ndara"/>
                <a:ea typeface="+mn-ea"/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ndara"/>
                <a:ea typeface="+mn-ea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ndara"/>
                <a:ea typeface="+mn-ea"/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ndara"/>
                <a:ea typeface="+mn-ea"/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7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423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800" kern="1200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ndara"/>
                <a:ea typeface="+mn-ea"/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ndara"/>
                <a:ea typeface="+mn-ea"/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ndara"/>
                <a:ea typeface="+mn-ea"/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ndara"/>
                <a:ea typeface="+mn-ea"/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ndara"/>
                <a:ea typeface="+mn-ea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77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14" y="278553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>
                <a:solidFill>
                  <a:srgbClr val="073E87"/>
                </a:solidFill>
              </a:rPr>
              <a:pPr/>
              <a:t>10/30/2023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solidFill>
                  <a:prstClr val="black">
                    <a:tint val="75000"/>
                  </a:prstClr>
                </a:solidFill>
              </a:rPr>
              <a:t>Governing Board – 53rd session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lang="en-US" smtClean="0">
                <a:solidFill>
                  <a:srgbClr val="073E87"/>
                </a:solidFill>
              </a:rPr>
              <a:pPr/>
              <a:t>‹Nº›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3767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>
                <a:solidFill>
                  <a:srgbClr val="073E87"/>
                </a:solidFill>
              </a:rPr>
              <a:pPr/>
              <a:t>10/30/2023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solidFill>
                  <a:prstClr val="black">
                    <a:tint val="75000"/>
                  </a:prstClr>
                </a:solidFill>
              </a:rPr>
              <a:t>Governing Board – 53rd session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lang="en-US" smtClean="0">
                <a:solidFill>
                  <a:srgbClr val="073E87"/>
                </a:solidFill>
              </a:rPr>
              <a:pPr/>
              <a:t>‹Nº›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894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>
                <a:solidFill>
                  <a:srgbClr val="073E87"/>
                </a:solidFill>
              </a:rPr>
              <a:pPr/>
              <a:t>10/30/2023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solidFill>
                  <a:prstClr val="black">
                    <a:tint val="75000"/>
                  </a:prstClr>
                </a:solidFill>
              </a:rPr>
              <a:t>Governing Board – 53rd session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lang="en-US" smtClean="0">
                <a:solidFill>
                  <a:srgbClr val="073E87"/>
                </a:solidFill>
              </a:rPr>
              <a:pPr/>
              <a:t>‹Nº›</a:t>
            </a:fld>
            <a:endParaRPr lang="en-US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ndara"/>
                <a:ea typeface="+mn-ea"/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ndara"/>
                <a:ea typeface="+mn-ea"/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ndara"/>
                <a:ea typeface="+mn-ea"/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ndara"/>
                <a:ea typeface="+mn-ea"/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ndara"/>
                <a:ea typeface="+mn-ea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03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159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Título y objetos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0"/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0"/>
          <p:cNvSpPr txBox="1">
            <a:spLocks noGrp="1"/>
          </p:cNvSpPr>
          <p:nvPr>
            <p:ph type="body" idx="1"/>
          </p:nvPr>
        </p:nvSpPr>
        <p:spPr>
          <a:xfrm>
            <a:off x="1024132" y="2286000"/>
            <a:ext cx="9720073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🢝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>
            <a:endParaRPr/>
          </a:p>
        </p:txBody>
      </p:sp>
      <p:sp>
        <p:nvSpPr>
          <p:cNvPr id="102" name="Google Shape;102;p20"/>
          <p:cNvSpPr txBox="1">
            <a:spLocks noGrp="1"/>
          </p:cNvSpPr>
          <p:nvPr>
            <p:ph type="dt" idx="10"/>
          </p:nvPr>
        </p:nvSpPr>
        <p:spPr>
          <a:xfrm>
            <a:off x="1024133" y="6470704"/>
            <a:ext cx="2154143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0"/>
          <p:cNvSpPr txBox="1">
            <a:spLocks noGrp="1"/>
          </p:cNvSpPr>
          <p:nvPr>
            <p:ph type="ftr" idx="11"/>
          </p:nvPr>
        </p:nvSpPr>
        <p:spPr>
          <a:xfrm>
            <a:off x="4842933" y="6470704"/>
            <a:ext cx="5901459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0"/>
          <p:cNvSpPr txBox="1">
            <a:spLocks noGrp="1"/>
          </p:cNvSpPr>
          <p:nvPr>
            <p:ph type="sldNum" idx="12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S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52654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cabezado de sección" type="secHead">
  <p:cSld name="Encabezado de sección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1"/>
          <p:cNvSpPr txBox="1"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5000"/>
              <a:buFont typeface="Twentieth Century"/>
              <a:buNone/>
              <a:defRPr sz="50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1"/>
          <p:cNvSpPr txBox="1"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0C0C0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31"/>
          <p:cNvSpPr txBox="1">
            <a:spLocks noGrp="1"/>
          </p:cNvSpPr>
          <p:nvPr>
            <p:ph type="dt" idx="10"/>
          </p:nvPr>
        </p:nvSpPr>
        <p:spPr>
          <a:xfrm>
            <a:off x="1024133" y="6470704"/>
            <a:ext cx="2154143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1"/>
          <p:cNvSpPr txBox="1">
            <a:spLocks noGrp="1"/>
          </p:cNvSpPr>
          <p:nvPr>
            <p:ph type="ftr" idx="11"/>
          </p:nvPr>
        </p:nvSpPr>
        <p:spPr>
          <a:xfrm>
            <a:off x="4842933" y="6470704"/>
            <a:ext cx="5901459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1"/>
          <p:cNvSpPr txBox="1">
            <a:spLocks noGrp="1"/>
          </p:cNvSpPr>
          <p:nvPr>
            <p:ph type="sldNum" idx="12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S"/>
              <a:pPr/>
              <a:t>‹Nº›</a:t>
            </a:fld>
            <a:endParaRPr/>
          </a:p>
        </p:txBody>
      </p:sp>
      <p:cxnSp>
        <p:nvCxnSpPr>
          <p:cNvPr id="111" name="Google Shape;111;p31"/>
          <p:cNvCxnSpPr/>
          <p:nvPr/>
        </p:nvCxnSpPr>
        <p:spPr>
          <a:xfrm rot="10800000">
            <a:off x="8386843" y="5264106"/>
            <a:ext cx="0" cy="914400"/>
          </a:xfrm>
          <a:prstGeom prst="straightConnector1">
            <a:avLst/>
          </a:prstGeom>
          <a:noFill/>
          <a:ln w="19050" cap="flat" cmpd="sng">
            <a:solidFill>
              <a:srgbClr val="266F8B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2" name="Google Shape;112;p31"/>
          <p:cNvSpPr/>
          <p:nvPr/>
        </p:nvSpPr>
        <p:spPr>
          <a:xfrm>
            <a:off x="0" y="0"/>
            <a:ext cx="12192000" cy="4572000"/>
          </a:xfrm>
          <a:prstGeom prst="rect">
            <a:avLst/>
          </a:prstGeom>
          <a:blipFill rotWithShape="1">
            <a:blip r:embed="rId2">
              <a:alphaModFix/>
            </a:blip>
            <a:tile tx="-393700" ty="-82550" sx="35000" sy="35000" flip="none" algn="tl"/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22935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Dos objetos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2"/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32"/>
          <p:cNvSpPr txBox="1">
            <a:spLocks noGrp="1"/>
          </p:cNvSpPr>
          <p:nvPr>
            <p:ph type="body" idx="1"/>
          </p:nvPr>
        </p:nvSpPr>
        <p:spPr>
          <a:xfrm>
            <a:off x="1024127" y="2286000"/>
            <a:ext cx="475488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🢝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>
            <a:endParaRPr/>
          </a:p>
        </p:txBody>
      </p:sp>
      <p:sp>
        <p:nvSpPr>
          <p:cNvPr id="116" name="Google Shape;116;p32"/>
          <p:cNvSpPr txBox="1">
            <a:spLocks noGrp="1"/>
          </p:cNvSpPr>
          <p:nvPr>
            <p:ph type="body" idx="2"/>
          </p:nvPr>
        </p:nvSpPr>
        <p:spPr>
          <a:xfrm>
            <a:off x="5989320" y="2286000"/>
            <a:ext cx="475488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🢝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>
            <a:endParaRPr/>
          </a:p>
        </p:txBody>
      </p:sp>
      <p:sp>
        <p:nvSpPr>
          <p:cNvPr id="117" name="Google Shape;117;p32"/>
          <p:cNvSpPr txBox="1">
            <a:spLocks noGrp="1"/>
          </p:cNvSpPr>
          <p:nvPr>
            <p:ph type="dt" idx="10"/>
          </p:nvPr>
        </p:nvSpPr>
        <p:spPr>
          <a:xfrm>
            <a:off x="1024133" y="6470704"/>
            <a:ext cx="2154143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32"/>
          <p:cNvSpPr txBox="1">
            <a:spLocks noGrp="1"/>
          </p:cNvSpPr>
          <p:nvPr>
            <p:ph type="ftr" idx="11"/>
          </p:nvPr>
        </p:nvSpPr>
        <p:spPr>
          <a:xfrm>
            <a:off x="4842933" y="6470704"/>
            <a:ext cx="5901459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32"/>
          <p:cNvSpPr txBox="1">
            <a:spLocks noGrp="1"/>
          </p:cNvSpPr>
          <p:nvPr>
            <p:ph type="sldNum" idx="12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S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40150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Solo el título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4"/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4"/>
          <p:cNvSpPr txBox="1">
            <a:spLocks noGrp="1"/>
          </p:cNvSpPr>
          <p:nvPr>
            <p:ph type="dt" idx="10"/>
          </p:nvPr>
        </p:nvSpPr>
        <p:spPr>
          <a:xfrm>
            <a:off x="1024133" y="6470704"/>
            <a:ext cx="2154143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4"/>
          <p:cNvSpPr txBox="1">
            <a:spLocks noGrp="1"/>
          </p:cNvSpPr>
          <p:nvPr>
            <p:ph type="ftr" idx="11"/>
          </p:nvPr>
        </p:nvSpPr>
        <p:spPr>
          <a:xfrm>
            <a:off x="4842933" y="6470704"/>
            <a:ext cx="5901459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34"/>
          <p:cNvSpPr txBox="1">
            <a:spLocks noGrp="1"/>
          </p:cNvSpPr>
          <p:nvPr>
            <p:ph type="sldNum" idx="12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S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73316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Contenido con título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6"/>
          <p:cNvSpPr txBox="1"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000"/>
              <a:buFont typeface="Twentieth Century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6"/>
          <p:cNvSpPr txBox="1">
            <a:spLocks noGrp="1"/>
          </p:cNvSpPr>
          <p:nvPr>
            <p:ph type="body" idx="1"/>
          </p:nvPr>
        </p:nvSpPr>
        <p:spPr>
          <a:xfrm>
            <a:off x="5715000" y="822960"/>
            <a:ext cx="5678424" cy="5184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Char char=" "/>
              <a:defRPr sz="2400"/>
            </a:lvl1pPr>
            <a:lvl2pPr marL="914400" lvl="1" indent="-355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Char char="🢝"/>
              <a:defRPr sz="2000"/>
            </a:lvl2pPr>
            <a:lvl3pPr marL="1371600" lvl="2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🢝"/>
              <a:defRPr sz="1600"/>
            </a:lvl3pPr>
            <a:lvl4pPr marL="1828800" lvl="3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🢝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🢝"/>
              <a:defRPr sz="1600"/>
            </a:lvl5pPr>
            <a:lvl6pPr marL="2743200" lvl="5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🢝"/>
              <a:defRPr sz="1600"/>
            </a:lvl6pPr>
            <a:lvl7pPr marL="3200400" lvl="6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🢝"/>
              <a:defRPr sz="1600"/>
            </a:lvl7pPr>
            <a:lvl8pPr marL="3657600" lvl="7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🢝"/>
              <a:defRPr sz="1600"/>
            </a:lvl8pPr>
            <a:lvl9pPr marL="4114800" lvl="8" indent="-3302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Char char="🢝"/>
              <a:defRPr sz="1600"/>
            </a:lvl9pPr>
          </a:lstStyle>
          <a:p>
            <a:endParaRPr/>
          </a:p>
        </p:txBody>
      </p:sp>
      <p:sp>
        <p:nvSpPr>
          <p:cNvPr id="141" name="Google Shape;141;p36"/>
          <p:cNvSpPr txBox="1">
            <a:spLocks noGrp="1"/>
          </p:cNvSpPr>
          <p:nvPr>
            <p:ph type="body" idx="2"/>
          </p:nvPr>
        </p:nvSpPr>
        <p:spPr>
          <a:xfrm>
            <a:off x="1024128" y="2257506"/>
            <a:ext cx="4389120" cy="3762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8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42" name="Google Shape;142;p36"/>
          <p:cNvSpPr txBox="1">
            <a:spLocks noGrp="1"/>
          </p:cNvSpPr>
          <p:nvPr>
            <p:ph type="dt" idx="10"/>
          </p:nvPr>
        </p:nvSpPr>
        <p:spPr>
          <a:xfrm>
            <a:off x="1024133" y="6470704"/>
            <a:ext cx="2154143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6"/>
          <p:cNvSpPr txBox="1">
            <a:spLocks noGrp="1"/>
          </p:cNvSpPr>
          <p:nvPr>
            <p:ph type="ftr" idx="11"/>
          </p:nvPr>
        </p:nvSpPr>
        <p:spPr>
          <a:xfrm>
            <a:off x="4842933" y="6470704"/>
            <a:ext cx="5901459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6"/>
          <p:cNvSpPr txBox="1">
            <a:spLocks noGrp="1"/>
          </p:cNvSpPr>
          <p:nvPr>
            <p:ph type="sldNum" idx="12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S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35033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magen con título" type="picTx">
  <p:cSld name="Imagen con título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7"/>
          <p:cNvSpPr txBox="1"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5000"/>
              <a:buFont typeface="Twentieth Century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7"/>
          <p:cNvSpPr>
            <a:spLocks noGrp="1"/>
          </p:cNvSpPr>
          <p:nvPr>
            <p:ph type="pic" idx="2"/>
          </p:nvPr>
        </p:nvSpPr>
        <p:spPr>
          <a:xfrm>
            <a:off x="0" y="-1"/>
            <a:ext cx="12188952" cy="4572000"/>
          </a:xfrm>
          <a:prstGeom prst="rect">
            <a:avLst/>
          </a:prstGeom>
          <a:solidFill>
            <a:srgbClr val="9AD2D8"/>
          </a:solidFill>
          <a:ln>
            <a:noFill/>
          </a:ln>
        </p:spPr>
      </p:sp>
      <p:sp>
        <p:nvSpPr>
          <p:cNvPr id="148" name="Google Shape;148;p37"/>
          <p:cNvSpPr txBox="1">
            <a:spLocks noGrp="1"/>
          </p:cNvSpPr>
          <p:nvPr>
            <p:ph type="body" idx="1"/>
          </p:nvPr>
        </p:nvSpPr>
        <p:spPr>
          <a:xfrm>
            <a:off x="8610600" y="4960138"/>
            <a:ext cx="3200400" cy="1463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0C0C0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9" name="Google Shape;149;p37"/>
          <p:cNvSpPr txBox="1">
            <a:spLocks noGrp="1"/>
          </p:cNvSpPr>
          <p:nvPr>
            <p:ph type="dt" idx="10"/>
          </p:nvPr>
        </p:nvSpPr>
        <p:spPr>
          <a:xfrm>
            <a:off x="1024133" y="6470704"/>
            <a:ext cx="2154143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7"/>
          <p:cNvSpPr txBox="1">
            <a:spLocks noGrp="1"/>
          </p:cNvSpPr>
          <p:nvPr>
            <p:ph type="ftr" idx="11"/>
          </p:nvPr>
        </p:nvSpPr>
        <p:spPr>
          <a:xfrm>
            <a:off x="4842933" y="6470704"/>
            <a:ext cx="5901459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7"/>
          <p:cNvSpPr txBox="1">
            <a:spLocks noGrp="1"/>
          </p:cNvSpPr>
          <p:nvPr>
            <p:ph type="sldNum" idx="12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S"/>
              <a:pPr/>
              <a:t>‹Nº›</a:t>
            </a:fld>
            <a:endParaRPr/>
          </a:p>
        </p:txBody>
      </p:sp>
      <p:cxnSp>
        <p:nvCxnSpPr>
          <p:cNvPr id="152" name="Google Shape;152;p37"/>
          <p:cNvCxnSpPr/>
          <p:nvPr/>
        </p:nvCxnSpPr>
        <p:spPr>
          <a:xfrm rot="10800000">
            <a:off x="8386843" y="5264106"/>
            <a:ext cx="0" cy="9144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9343357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Título y texto vertical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8"/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8"/>
          <p:cNvSpPr txBox="1">
            <a:spLocks noGrp="1"/>
          </p:cNvSpPr>
          <p:nvPr>
            <p:ph type="body" idx="1"/>
          </p:nvPr>
        </p:nvSpPr>
        <p:spPr>
          <a:xfrm rot="5400000">
            <a:off x="3872485" y="-562353"/>
            <a:ext cx="4023360" cy="9720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🢝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>
            <a:endParaRPr/>
          </a:p>
        </p:txBody>
      </p:sp>
      <p:sp>
        <p:nvSpPr>
          <p:cNvPr id="156" name="Google Shape;156;p38"/>
          <p:cNvSpPr txBox="1">
            <a:spLocks noGrp="1"/>
          </p:cNvSpPr>
          <p:nvPr>
            <p:ph type="dt" idx="10"/>
          </p:nvPr>
        </p:nvSpPr>
        <p:spPr>
          <a:xfrm>
            <a:off x="1024133" y="6470704"/>
            <a:ext cx="2154143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8"/>
          <p:cNvSpPr txBox="1">
            <a:spLocks noGrp="1"/>
          </p:cNvSpPr>
          <p:nvPr>
            <p:ph type="ftr" idx="11"/>
          </p:nvPr>
        </p:nvSpPr>
        <p:spPr>
          <a:xfrm>
            <a:off x="4842933" y="6470704"/>
            <a:ext cx="5901459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38"/>
          <p:cNvSpPr txBox="1">
            <a:spLocks noGrp="1"/>
          </p:cNvSpPr>
          <p:nvPr>
            <p:ph type="sldNum" idx="12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S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57022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ítulo vertical y texto" type="vertTitleAndTx">
  <p:cSld name="Título vertical y texto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9"/>
          <p:cNvSpPr txBox="1">
            <a:spLocks noGrp="1"/>
          </p:cNvSpPr>
          <p:nvPr>
            <p:ph type="title"/>
          </p:nvPr>
        </p:nvSpPr>
        <p:spPr>
          <a:xfrm rot="5400000">
            <a:off x="7334251" y="2152652"/>
            <a:ext cx="54102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91425" rIns="45700" bIns="91425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39"/>
          <p:cNvSpPr txBox="1">
            <a:spLocks noGrp="1"/>
          </p:cNvSpPr>
          <p:nvPr>
            <p:ph type="body" idx="1"/>
          </p:nvPr>
        </p:nvSpPr>
        <p:spPr>
          <a:xfrm rot="5400000">
            <a:off x="2076451" y="-323848"/>
            <a:ext cx="5410200" cy="75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🢝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>
            <a:endParaRPr/>
          </a:p>
        </p:txBody>
      </p:sp>
      <p:sp>
        <p:nvSpPr>
          <p:cNvPr id="162" name="Google Shape;162;p39"/>
          <p:cNvSpPr txBox="1">
            <a:spLocks noGrp="1"/>
          </p:cNvSpPr>
          <p:nvPr>
            <p:ph type="dt" idx="10"/>
          </p:nvPr>
        </p:nvSpPr>
        <p:spPr>
          <a:xfrm>
            <a:off x="1024133" y="6470704"/>
            <a:ext cx="2154143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9"/>
          <p:cNvSpPr txBox="1">
            <a:spLocks noGrp="1"/>
          </p:cNvSpPr>
          <p:nvPr>
            <p:ph type="ftr" idx="11"/>
          </p:nvPr>
        </p:nvSpPr>
        <p:spPr>
          <a:xfrm>
            <a:off x="4842933" y="6470704"/>
            <a:ext cx="5901459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39"/>
          <p:cNvSpPr txBox="1">
            <a:spLocks noGrp="1"/>
          </p:cNvSpPr>
          <p:nvPr>
            <p:ph type="sldNum" idx="12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S"/>
              <a:pPr/>
              <a:t>‹Nº›</a:t>
            </a:fld>
            <a:endParaRPr/>
          </a:p>
        </p:txBody>
      </p:sp>
      <p:cxnSp>
        <p:nvCxnSpPr>
          <p:cNvPr id="165" name="Google Shape;165;p39"/>
          <p:cNvCxnSpPr/>
          <p:nvPr/>
        </p:nvCxnSpPr>
        <p:spPr>
          <a:xfrm rot="10800000">
            <a:off x="10058400" y="59263"/>
            <a:ext cx="0" cy="9144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42279317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 blanco" type="blank">
  <p:cSld name="En blanco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5"/>
          <p:cNvSpPr txBox="1">
            <a:spLocks noGrp="1"/>
          </p:cNvSpPr>
          <p:nvPr>
            <p:ph type="dt" idx="10"/>
          </p:nvPr>
        </p:nvSpPr>
        <p:spPr>
          <a:xfrm>
            <a:off x="1024133" y="6470704"/>
            <a:ext cx="2154143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5"/>
          <p:cNvSpPr txBox="1">
            <a:spLocks noGrp="1"/>
          </p:cNvSpPr>
          <p:nvPr>
            <p:ph type="ftr" idx="11"/>
          </p:nvPr>
        </p:nvSpPr>
        <p:spPr>
          <a:xfrm>
            <a:off x="4842933" y="6470704"/>
            <a:ext cx="5901459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5"/>
          <p:cNvSpPr txBox="1">
            <a:spLocks noGrp="1"/>
          </p:cNvSpPr>
          <p:nvPr>
            <p:ph type="sldNum" idx="12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S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11655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Comparación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3"/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33"/>
          <p:cNvSpPr txBox="1"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45700" rIns="137150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 b="0" cap="none">
                <a:solidFill>
                  <a:schemeClr val="accent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3" name="Google Shape;123;p33"/>
          <p:cNvSpPr txBox="1">
            <a:spLocks noGrp="1"/>
          </p:cNvSpPr>
          <p:nvPr>
            <p:ph type="body" idx="2"/>
          </p:nvPr>
        </p:nvSpPr>
        <p:spPr>
          <a:xfrm>
            <a:off x="1024128" y="2967788"/>
            <a:ext cx="4754880" cy="334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🢝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>
            <a:endParaRPr/>
          </a:p>
        </p:txBody>
      </p:sp>
      <p:sp>
        <p:nvSpPr>
          <p:cNvPr id="124" name="Google Shape;124;p33"/>
          <p:cNvSpPr txBox="1">
            <a:spLocks noGrp="1"/>
          </p:cNvSpPr>
          <p:nvPr>
            <p:ph type="body" idx="3"/>
          </p:nvPr>
        </p:nvSpPr>
        <p:spPr>
          <a:xfrm>
            <a:off x="5990888" y="2179636"/>
            <a:ext cx="4754880" cy="82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45700" rIns="137150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 b="0" cap="none">
                <a:solidFill>
                  <a:schemeClr val="accent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5" name="Google Shape;125;p33"/>
          <p:cNvSpPr txBox="1">
            <a:spLocks noGrp="1"/>
          </p:cNvSpPr>
          <p:nvPr>
            <p:ph type="body" idx="4"/>
          </p:nvPr>
        </p:nvSpPr>
        <p:spPr>
          <a:xfrm>
            <a:off x="5990888" y="2967788"/>
            <a:ext cx="4754880" cy="334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🢝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>
            <a:endParaRPr/>
          </a:p>
        </p:txBody>
      </p:sp>
      <p:sp>
        <p:nvSpPr>
          <p:cNvPr id="126" name="Google Shape;126;p33"/>
          <p:cNvSpPr txBox="1">
            <a:spLocks noGrp="1"/>
          </p:cNvSpPr>
          <p:nvPr>
            <p:ph type="dt" idx="10"/>
          </p:nvPr>
        </p:nvSpPr>
        <p:spPr>
          <a:xfrm>
            <a:off x="1024133" y="6470704"/>
            <a:ext cx="2154143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33"/>
          <p:cNvSpPr txBox="1">
            <a:spLocks noGrp="1"/>
          </p:cNvSpPr>
          <p:nvPr>
            <p:ph type="ftr" idx="11"/>
          </p:nvPr>
        </p:nvSpPr>
        <p:spPr>
          <a:xfrm>
            <a:off x="4842933" y="6470704"/>
            <a:ext cx="5901459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33"/>
          <p:cNvSpPr txBox="1">
            <a:spLocks noGrp="1"/>
          </p:cNvSpPr>
          <p:nvPr>
            <p:ph type="sldNum" idx="12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S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8269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55100-3364-49A2-BFFB-FA0F5264075E}" type="datetimeFigureOut">
              <a:rPr lang="es-ES" smtClean="0"/>
              <a:t>30/10/2023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61AE4-70C7-4DAD-A796-26BF8628484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0972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5000"/>
              <a:buFont typeface="Twentieth Century"/>
              <a:buNone/>
              <a:defRPr sz="5000" b="0" i="0" u="none" strike="noStrike" cap="non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marR="0" lvl="0" indent="-3683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Twentieth Century"/>
              <a:buChar char=" "/>
              <a:defRPr sz="22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🢝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🢝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🢝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🢝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🢝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🢝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🢝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ts val="1400"/>
              <a:buFont typeface="Noto Sans Symbols"/>
              <a:buChar char="🢝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87" name="Google Shape;87;p18"/>
          <p:cNvSpPr txBox="1">
            <a:spLocks noGrp="1"/>
          </p:cNvSpPr>
          <p:nvPr>
            <p:ph type="dt" idx="10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type="ftr" idx="11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cap="non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89" name="Google Shape;89;p18"/>
          <p:cNvSpPr txBox="1">
            <a:spLocks noGrp="1"/>
          </p:cNvSpPr>
          <p:nvPr>
            <p:ph type="sldNum" idx="12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000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l" rtl="0">
              <a:spcBef>
                <a:spcPts val="0"/>
              </a:spcBef>
              <a:buNone/>
              <a:defRPr sz="1000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l" rtl="0">
              <a:spcBef>
                <a:spcPts val="0"/>
              </a:spcBef>
              <a:buNone/>
              <a:defRPr sz="1000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l" rtl="0">
              <a:spcBef>
                <a:spcPts val="0"/>
              </a:spcBef>
              <a:buNone/>
              <a:defRPr sz="1000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l" rtl="0">
              <a:spcBef>
                <a:spcPts val="0"/>
              </a:spcBef>
              <a:buNone/>
              <a:defRPr sz="1000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l" rtl="0">
              <a:spcBef>
                <a:spcPts val="0"/>
              </a:spcBef>
              <a:buNone/>
              <a:defRPr sz="1000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l" rtl="0">
              <a:spcBef>
                <a:spcPts val="0"/>
              </a:spcBef>
              <a:buNone/>
              <a:defRPr sz="1000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l" rtl="0">
              <a:spcBef>
                <a:spcPts val="0"/>
              </a:spcBef>
              <a:buNone/>
              <a:defRPr sz="1000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l" rtl="0">
              <a:spcBef>
                <a:spcPts val="0"/>
              </a:spcBef>
              <a:buNone/>
              <a:defRPr sz="1000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  <p:cxnSp>
        <p:nvCxnSpPr>
          <p:cNvPr id="90" name="Google Shape;90;p18"/>
          <p:cNvCxnSpPr/>
          <p:nvPr/>
        </p:nvCxnSpPr>
        <p:spPr>
          <a:xfrm rot="10800000">
            <a:off x="762000" y="826324"/>
            <a:ext cx="0" cy="9144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2d4c5e47ab_0_49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8" name="Google Shape;168;g12d4c5e47ab_0_49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9" name="Google Shape;169;g12d4c5e47ab_0_49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0" name="Google Shape;170;g12d4c5e47ab_0_49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1" name="Google Shape;171;g12d4c5e47ab_0_49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08781c6fcc_1_9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Google Shape;82;g108781c6fcc_1_9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g108781c6fcc_1_96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Google Shape;84;g108781c6fcc_1_96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g108781c6fcc_1_9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ES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61143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800" kern="1200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0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ndara"/>
                <a:ea typeface="+mn-ea"/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ndara"/>
                <a:ea typeface="+mn-ea"/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ndara"/>
                <a:ea typeface="+mn-ea"/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ndara"/>
                <a:ea typeface="+mn-ea"/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ndara"/>
                <a:ea typeface="+mn-ea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169"/>
            <a:ext cx="5048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buClrTx/>
              <a:buFontTx/>
              <a:buNone/>
            </a:pPr>
            <a:fld id="{9D1D110F-3F4E-48D9-B8AA-5D0E825AFDBA}" type="datetime1">
              <a:rPr lang="en-US" kern="1200" smtClean="0">
                <a:solidFill>
                  <a:srgbClr val="073E87"/>
                </a:solidFill>
                <a:latin typeface="Candara"/>
                <a:ea typeface="+mn-ea"/>
              </a:rPr>
              <a:pPr>
                <a:buClrTx/>
                <a:buFontTx/>
                <a:buNone/>
              </a:pPr>
              <a:t>10/30/2023</a:t>
            </a:fld>
            <a:endParaRPr lang="en-US" kern="1200">
              <a:solidFill>
                <a:srgbClr val="073E87"/>
              </a:solidFill>
              <a:latin typeface="Candara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88" y="6250169"/>
            <a:ext cx="50489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buClrTx/>
              <a:buFontTx/>
              <a:buNone/>
            </a:pPr>
            <a:r>
              <a:rPr lang="fr-FR" kern="1200">
                <a:solidFill>
                  <a:prstClr val="black">
                    <a:tint val="75000"/>
                  </a:prstClr>
                </a:solidFill>
                <a:latin typeface="Candara"/>
                <a:ea typeface="+mn-ea"/>
              </a:rPr>
              <a:t>Governing Board – 53rd session</a:t>
            </a:r>
            <a:endParaRPr lang="en-US" kern="1200">
              <a:solidFill>
                <a:prstClr val="black">
                  <a:tint val="75000"/>
                </a:prstClr>
              </a:solidFill>
              <a:latin typeface="Candara"/>
              <a:ea typeface="+mn-ea"/>
            </a:endParaRPr>
          </a:p>
          <a:p>
            <a:pPr>
              <a:buClrTx/>
              <a:buFontTx/>
              <a:buNone/>
            </a:pPr>
            <a:endParaRPr lang="en-US" kern="1200" dirty="0">
              <a:solidFill>
                <a:prstClr val="black">
                  <a:tint val="75000"/>
                </a:prstClr>
              </a:solidFill>
              <a:latin typeface="Candara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2" y="6250168"/>
            <a:ext cx="154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buClrTx/>
              <a:buFontTx/>
              <a:buNone/>
            </a:pPr>
            <a:fld id="{687D7A59-36E2-48B9-B146-C1E59501F63F}" type="slidenum">
              <a:rPr lang="en-US" kern="1200" smtClean="0">
                <a:solidFill>
                  <a:srgbClr val="073E87"/>
                </a:solidFill>
                <a:latin typeface="Candara"/>
                <a:ea typeface="+mn-ea"/>
              </a:rPr>
              <a:pPr>
                <a:buClrTx/>
                <a:buFontTx/>
                <a:buNone/>
              </a:pPr>
              <a:t>‹Nº›</a:t>
            </a:fld>
            <a:endParaRPr lang="en-US" kern="1200">
              <a:solidFill>
                <a:srgbClr val="073E87"/>
              </a:solidFill>
              <a:latin typeface="Candara"/>
              <a:ea typeface="+mn-ea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760" y="2675467"/>
            <a:ext cx="9877777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15" name="Rectangle 9"/>
          <p:cNvSpPr/>
          <p:nvPr userDrawn="1"/>
        </p:nvSpPr>
        <p:spPr>
          <a:xfrm>
            <a:off x="-98848" y="-135924"/>
            <a:ext cx="1161535" cy="7179275"/>
          </a:xfrm>
          <a:prstGeom prst="rect">
            <a:avLst/>
          </a:prstGeom>
          <a:solidFill>
            <a:srgbClr val="5A84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16" name="Rectangle 10"/>
          <p:cNvSpPr/>
          <p:nvPr userDrawn="1"/>
        </p:nvSpPr>
        <p:spPr>
          <a:xfrm>
            <a:off x="1208676" y="-249324"/>
            <a:ext cx="36000" cy="6180567"/>
          </a:xfrm>
          <a:prstGeom prst="rect">
            <a:avLst/>
          </a:prstGeom>
          <a:gradFill>
            <a:gsLst>
              <a:gs pos="100000">
                <a:srgbClr val="5A84C3"/>
              </a:gs>
              <a:gs pos="0">
                <a:srgbClr val="008080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800" kern="1200">
              <a:solidFill>
                <a:prstClr val="white"/>
              </a:solidFill>
            </a:endParaRPr>
          </a:p>
        </p:txBody>
      </p:sp>
      <p:pic>
        <p:nvPicPr>
          <p:cNvPr id="22" name="Picture 3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092" y="366254"/>
            <a:ext cx="201168" cy="2412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013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5000"/>
              <a:buFont typeface="Twentieth Century"/>
              <a:buNone/>
              <a:defRPr sz="5000" b="0" i="0" u="none" strike="noStrike" cap="non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body" idx="1"/>
          </p:nvPr>
        </p:nvSpPr>
        <p:spPr>
          <a:xfrm>
            <a:off x="1024132" y="2286000"/>
            <a:ext cx="9720073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marR="0" lvl="0" indent="-3683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Twentieth Century"/>
              <a:buChar char=" "/>
              <a:defRPr sz="22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🢝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🢝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🢝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🢝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🢝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🢝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🢝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ts val="1400"/>
              <a:buFont typeface="Noto Sans Symbols"/>
              <a:buChar char="🢝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87" name="Google Shape;87;p18"/>
          <p:cNvSpPr txBox="1">
            <a:spLocks noGrp="1"/>
          </p:cNvSpPr>
          <p:nvPr>
            <p:ph type="dt" idx="10"/>
          </p:nvPr>
        </p:nvSpPr>
        <p:spPr>
          <a:xfrm>
            <a:off x="1024133" y="6470704"/>
            <a:ext cx="2154143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type="ftr" idx="11"/>
          </p:nvPr>
        </p:nvSpPr>
        <p:spPr>
          <a:xfrm>
            <a:off x="4842933" y="6470704"/>
            <a:ext cx="5901459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cap="non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89" name="Google Shape;89;p18"/>
          <p:cNvSpPr txBox="1">
            <a:spLocks noGrp="1"/>
          </p:cNvSpPr>
          <p:nvPr>
            <p:ph type="sldNum" idx="12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000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l" rtl="0">
              <a:spcBef>
                <a:spcPts val="0"/>
              </a:spcBef>
              <a:buNone/>
              <a:defRPr sz="1000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l" rtl="0">
              <a:spcBef>
                <a:spcPts val="0"/>
              </a:spcBef>
              <a:buNone/>
              <a:defRPr sz="1000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l" rtl="0">
              <a:spcBef>
                <a:spcPts val="0"/>
              </a:spcBef>
              <a:buNone/>
              <a:defRPr sz="1000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l" rtl="0">
              <a:spcBef>
                <a:spcPts val="0"/>
              </a:spcBef>
              <a:buNone/>
              <a:defRPr sz="1000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l" rtl="0">
              <a:spcBef>
                <a:spcPts val="0"/>
              </a:spcBef>
              <a:buNone/>
              <a:defRPr sz="1000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l" rtl="0">
              <a:spcBef>
                <a:spcPts val="0"/>
              </a:spcBef>
              <a:buNone/>
              <a:defRPr sz="1000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l" rtl="0">
              <a:spcBef>
                <a:spcPts val="0"/>
              </a:spcBef>
              <a:buNone/>
              <a:defRPr sz="1000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l" rtl="0">
              <a:spcBef>
                <a:spcPts val="0"/>
              </a:spcBef>
              <a:buNone/>
              <a:defRPr sz="1000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fld id="{00000000-1234-1234-1234-123412341234}" type="slidenum">
              <a:rPr lang="es-ES"/>
              <a:pPr/>
              <a:t>‹Nº›</a:t>
            </a:fld>
            <a:endParaRPr/>
          </a:p>
        </p:txBody>
      </p:sp>
      <p:cxnSp>
        <p:nvCxnSpPr>
          <p:cNvPr id="90" name="Google Shape;90;p18"/>
          <p:cNvCxnSpPr/>
          <p:nvPr/>
        </p:nvCxnSpPr>
        <p:spPr>
          <a:xfrm rot="10800000">
            <a:off x="762000" y="826324"/>
            <a:ext cx="0" cy="9144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0203371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30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50.xml"/><Relationship Id="rId1" Type="http://schemas.openxmlformats.org/officeDocument/2006/relationships/video" Target="file:///C:\rosiCOMPU%20PORTABLE\CONFERENCIAS\2016%20docente%20tension%20jugar%20ense&#241;ar\Esc.situac.cotiMOV05410.AVI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mailto:nivel.inicial@educacion.gob.ar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9.jpg"/><Relationship Id="rId11" Type="http://schemas.openxmlformats.org/officeDocument/2006/relationships/image" Target="../media/image13.jpeg"/><Relationship Id="rId5" Type="http://schemas.openxmlformats.org/officeDocument/2006/relationships/image" Target="../media/image8.jp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"/>
          <p:cNvSpPr txBox="1"/>
          <p:nvPr/>
        </p:nvSpPr>
        <p:spPr>
          <a:xfrm>
            <a:off x="264405" y="375781"/>
            <a:ext cx="5184418" cy="403183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i="0" u="none" strike="noStrike" cap="none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Fortalecimiento de la enseñanza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i="0" u="none" strike="noStrike" cap="none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ALFABETIZACIÓN INICIAL y MATEMATICA</a:t>
            </a:r>
            <a:br>
              <a:rPr lang="es-E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s-ES" sz="3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s-E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s-E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DIRECCIÓN NACIONAL DE EDUCACION INICIAL</a:t>
            </a: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2 Marcador de contenido">
            <a:extLst>
              <a:ext uri="{FF2B5EF4-FFF2-40B4-BE49-F238E27FC236}">
                <a16:creationId xmlns:a16="http://schemas.microsoft.com/office/drawing/2014/main" id="{BD5E7512-4B30-1EC1-045C-3EB7A9EAFC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079" y="428626"/>
            <a:ext cx="9973436" cy="5865813"/>
          </a:xfrm>
          <a:noFill/>
        </p:spPr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endParaRPr lang="es-AR" sz="2000" dirty="0"/>
          </a:p>
          <a:p>
            <a:pPr indent="-457200">
              <a:defRPr/>
            </a:pPr>
            <a:r>
              <a:rPr lang="es-AR" sz="2000" dirty="0"/>
              <a:t>4 La multitarea y trabajo en </a:t>
            </a:r>
            <a:r>
              <a:rPr lang="es-AR" sz="2000" b="1" dirty="0"/>
              <a:t>pequeño grupo</a:t>
            </a:r>
            <a:r>
              <a:rPr lang="es-AR" sz="2000" dirty="0"/>
              <a:t>.</a:t>
            </a:r>
            <a:endParaRPr lang="es-ES" sz="2000" dirty="0"/>
          </a:p>
          <a:p>
            <a:pPr indent="-457200">
              <a:defRPr/>
            </a:pPr>
            <a:endParaRPr lang="es-ES" sz="2000" dirty="0"/>
          </a:p>
          <a:p>
            <a:pPr indent="-457200">
              <a:defRPr/>
            </a:pPr>
            <a:r>
              <a:rPr lang="es-AR" sz="2000" dirty="0"/>
              <a:t>5 La enseñanza centrada en la construcción de escenarios. </a:t>
            </a:r>
            <a:r>
              <a:rPr lang="es-AR" sz="2000" b="1" dirty="0"/>
              <a:t>Espacios que enseñan </a:t>
            </a:r>
            <a:endParaRPr lang="es-ES" sz="2000" b="1" dirty="0"/>
          </a:p>
          <a:p>
            <a:pPr eaLnBrk="1" hangingPunct="1">
              <a:defRPr/>
            </a:pPr>
            <a:endParaRPr lang="es-AR" sz="2000" dirty="0"/>
          </a:p>
          <a:p>
            <a:pPr eaLnBrk="1" hangingPunct="1">
              <a:defRPr/>
            </a:pPr>
            <a:r>
              <a:rPr lang="es-AR" sz="2000" dirty="0"/>
              <a:t>6 La experiencia directa y el planteo de situaciones problemáticas</a:t>
            </a:r>
            <a:endParaRPr lang="es-ES" sz="2000" dirty="0"/>
          </a:p>
          <a:p>
            <a:pPr eaLnBrk="1" hangingPunct="1">
              <a:defRPr/>
            </a:pPr>
            <a:endParaRPr lang="es-ES" sz="2000" dirty="0"/>
          </a:p>
          <a:p>
            <a:pPr eaLnBrk="1" hangingPunct="1">
              <a:defRPr/>
            </a:pPr>
            <a:r>
              <a:rPr lang="es-AR" sz="2000" dirty="0"/>
              <a:t>7  La organización flexible de los  </a:t>
            </a:r>
            <a:r>
              <a:rPr lang="es-AR" sz="2000" b="1" dirty="0"/>
              <a:t>tiempos</a:t>
            </a:r>
            <a:endParaRPr lang="es-ES" sz="2000" b="1" dirty="0"/>
          </a:p>
          <a:p>
            <a:pPr eaLnBrk="1" hangingPunct="1">
              <a:buFontTx/>
              <a:buNone/>
              <a:defRPr/>
            </a:pPr>
            <a:r>
              <a:rPr lang="es-AR" sz="2000" dirty="0"/>
              <a:t> </a:t>
            </a:r>
            <a:endParaRPr lang="es-ES" sz="2000" dirty="0"/>
          </a:p>
          <a:p>
            <a:pPr eaLnBrk="1" hangingPunct="1">
              <a:defRPr/>
            </a:pPr>
            <a:r>
              <a:rPr lang="es-AR" sz="2000" dirty="0"/>
              <a:t>8 El docente como “acompañante afectivo, figura de sostén, otro significativo” y como “mediador cultural”</a:t>
            </a:r>
          </a:p>
          <a:p>
            <a:pPr eaLnBrk="1" hangingPunct="1">
              <a:defRPr/>
            </a:pPr>
            <a:endParaRPr lang="es-ES" sz="2000" dirty="0"/>
          </a:p>
          <a:p>
            <a:pPr eaLnBrk="1" hangingPunct="1">
              <a:defRPr/>
            </a:pPr>
            <a:r>
              <a:rPr lang="es-AR" sz="2000" dirty="0"/>
              <a:t>9 La conformación de lazos de confianza, respeto, complementariedad con el niño y las familias.</a:t>
            </a:r>
          </a:p>
          <a:p>
            <a:pPr eaLnBrk="1" hangingPunct="1">
              <a:defRPr/>
            </a:pPr>
            <a:endParaRPr lang="es-AR" sz="2000" dirty="0"/>
          </a:p>
          <a:p>
            <a:pPr eaLnBrk="1" hangingPunct="1">
              <a:defRPr/>
            </a:pPr>
            <a:r>
              <a:rPr lang="es-AR" sz="2000" dirty="0"/>
              <a:t>10 La evaluación de los aprendizajes y de la enseñanza resultan parte constitutiva de la tarea docente en el diseño de la propuesta de enseñanza.</a:t>
            </a:r>
            <a:endParaRPr lang="es-ES" sz="2000" dirty="0"/>
          </a:p>
          <a:p>
            <a:pPr eaLnBrk="1" hangingPunct="1">
              <a:buFontTx/>
              <a:buNone/>
              <a:defRPr/>
            </a:pPr>
            <a:r>
              <a:rPr lang="es-AR" sz="2000" dirty="0"/>
              <a:t> </a:t>
            </a:r>
            <a:endParaRPr lang="es-ES" sz="2000" dirty="0"/>
          </a:p>
          <a:p>
            <a:pPr eaLnBrk="1" hangingPunct="1">
              <a:defRPr/>
            </a:pPr>
            <a:endParaRPr lang="es-ES" sz="20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>
            <a:extLst>
              <a:ext uri="{FF2B5EF4-FFF2-40B4-BE49-F238E27FC236}">
                <a16:creationId xmlns:a16="http://schemas.microsoft.com/office/drawing/2014/main" id="{AB9B2BE4-7FEC-B9BA-8343-862842E744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4884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AR" altLang="es-AR" sz="1800" b="0">
              <a:solidFill>
                <a:schemeClr val="tx1"/>
              </a:solidFill>
            </a:endParaRPr>
          </a:p>
        </p:txBody>
      </p:sp>
      <p:graphicFrame>
        <p:nvGraphicFramePr>
          <p:cNvPr id="56376" name="Group 56">
            <a:extLst>
              <a:ext uri="{FF2B5EF4-FFF2-40B4-BE49-F238E27FC236}">
                <a16:creationId xmlns:a16="http://schemas.microsoft.com/office/drawing/2014/main" id="{2E9AC7E3-72B4-B52D-DF7B-FCCD0D99A6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7395164"/>
              </p:ext>
            </p:extLst>
          </p:nvPr>
        </p:nvGraphicFramePr>
        <p:xfrm>
          <a:off x="377687" y="76201"/>
          <a:ext cx="11499573" cy="6750051"/>
        </p:xfrm>
        <a:graphic>
          <a:graphicData uri="http://schemas.openxmlformats.org/drawingml/2006/table">
            <a:tbl>
              <a:tblPr/>
              <a:tblGrid>
                <a:gridCol w="71263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960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71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582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Los Pilares </a:t>
                      </a:r>
                      <a:endParaRPr kumimoji="0" lang="es-E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de la Didáctica  de la Educación Inicial</a:t>
                      </a:r>
                      <a:endParaRPr kumimoji="0" lang="es-E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Soto,C</a:t>
                      </a: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es-E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Violante,R</a:t>
                      </a: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 (2009)INFD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MCyE</a:t>
                      </a: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(2011)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Preguntas de la Agenda clásica </a:t>
                      </a:r>
                      <a:endParaRPr kumimoji="0" lang="es-E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de la Didáctica</a:t>
                      </a:r>
                      <a:endParaRPr kumimoji="0" lang="es-E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Litwin,E</a:t>
                      </a: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(1996)</a:t>
                      </a:r>
                      <a:endParaRPr kumimoji="0" lang="es-E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Educación Integral</a:t>
                      </a:r>
                      <a:endParaRPr kumimoji="0" lang="es-E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¿Para qué enseñar?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Propósitos /Objetivos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A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1El desarrollo personal y social y la alfabetización cultural, dimensiones de una Educación Integral</a:t>
                      </a:r>
                      <a:endParaRPr kumimoji="0" lang="es-E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¿Qué enseñar ?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Contenidos.</a:t>
                      </a:r>
                      <a:endParaRPr kumimoji="0" lang="es-E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87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2El principio de globalización-articulación de contenidos</a:t>
                      </a:r>
                      <a:endParaRPr kumimoji="0" lang="es-E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3La centralidad del juego </a:t>
                      </a:r>
                      <a:endParaRPr kumimoji="0" lang="es-E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8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¿Cómo enseñar?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Estrategias</a:t>
                      </a:r>
                      <a:endParaRPr kumimoji="0" lang="es-E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4La multitarea con ofertas diversas-simultaneas y el trabajo en pequeños grupos </a:t>
                      </a:r>
                      <a:endParaRPr kumimoji="0" lang="es-E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5La Experiencia directa y el planteo de situaciones problemáticas</a:t>
                      </a:r>
                      <a:endParaRPr kumimoji="0" lang="es-E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800">
                <a:tc rowSpan="2"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6La enseñanza centrada en la construcción de escenarios</a:t>
                      </a:r>
                      <a:endParaRPr kumimoji="0" lang="es-E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7513"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A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7La organización flexible de los  tiempos…</a:t>
                      </a:r>
                      <a:endParaRPr kumimoji="0" lang="es-E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8El docente acompañante afectivo y mediador cultural .Artesano enseñanza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9La conformación de lazos de sostén, confianza, respeto, complementariedad con el niño y las familias. </a:t>
                      </a:r>
                      <a:endParaRPr kumimoji="0" lang="es-E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10La evaluación constitutiva de la tarea docente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96875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El </a:t>
                      </a:r>
                      <a:r>
                        <a:rPr kumimoji="0" lang="es-E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Curriculum</a:t>
                      </a: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 La planificación. La Evaluación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1454" y="0"/>
            <a:ext cx="10515600" cy="6279797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es-ES" sz="16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s-ES" sz="3600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s-ES" sz="3600" dirty="0">
                <a:latin typeface="Arial" pitchFamily="34" charset="0"/>
                <a:cs typeface="Arial" pitchFamily="34" charset="0"/>
              </a:rPr>
              <a:t>La </a:t>
            </a:r>
            <a:r>
              <a:rPr lang="es-ES" sz="3600" b="1" dirty="0">
                <a:latin typeface="Arial" pitchFamily="34" charset="0"/>
                <a:cs typeface="Arial" pitchFamily="34" charset="0"/>
              </a:rPr>
              <a:t>EDUCACIÓN INTEGRAL</a:t>
            </a:r>
            <a:r>
              <a:rPr lang="es-ES" sz="3600" dirty="0">
                <a:latin typeface="Arial" pitchFamily="34" charset="0"/>
                <a:cs typeface="Arial" pitchFamily="34" charset="0"/>
              </a:rPr>
              <a:t> supone ofrecer oportunidades para enseñar contenidos correspondientes al </a:t>
            </a:r>
            <a:r>
              <a:rPr lang="es-ES" sz="3600" b="1" dirty="0">
                <a:latin typeface="Arial" pitchFamily="34" charset="0"/>
                <a:cs typeface="Arial" pitchFamily="34" charset="0"/>
              </a:rPr>
              <a:t>Desarrollo Personal y Social y la Alfabetización Cultural.</a:t>
            </a:r>
          </a:p>
          <a:p>
            <a:endParaRPr lang="es-ES" sz="1600" b="1" dirty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es-AR" sz="2800" dirty="0"/>
              <a:t>El </a:t>
            </a:r>
            <a:r>
              <a:rPr lang="es-AR" sz="3600" b="1" dirty="0"/>
              <a:t>lugar del juego es central</a:t>
            </a:r>
            <a:r>
              <a:rPr lang="es-AR" sz="2800" dirty="0"/>
              <a:t>: conforma uno de los campos/ejes de experiencias de la Alfabetización Cultural al tiempo que promueve y enriquece el desarrollo personal y social.</a:t>
            </a:r>
          </a:p>
          <a:p>
            <a:pPr lvl="1"/>
            <a:r>
              <a:rPr lang="es-AR" sz="2800" dirty="0"/>
              <a:t> </a:t>
            </a:r>
          </a:p>
          <a:p>
            <a:pPr lvl="1"/>
            <a:r>
              <a:rPr lang="es-AR" sz="2800" dirty="0"/>
              <a:t>Se enseñan juegos, se enseña a jugar y se enseñan contenidos de otros ejes de experiencias involucrados en verdaderos juegos. Por lo tanto hoy pensamos que  el juego es contenido y medio. Como dice </a:t>
            </a:r>
            <a:r>
              <a:rPr lang="es-AR" sz="2800" dirty="0" err="1"/>
              <a:t>P.Sarle</a:t>
            </a:r>
            <a:r>
              <a:rPr lang="es-AR" sz="2800" dirty="0"/>
              <a:t> y otros (2010) Lo importante es jugar. </a:t>
            </a:r>
          </a:p>
          <a:p>
            <a:endParaRPr lang="es-ES" sz="1600" dirty="0">
              <a:latin typeface="Arial" pitchFamily="34" charset="0"/>
              <a:cs typeface="Arial" pitchFamily="34" charset="0"/>
            </a:endParaRPr>
          </a:p>
          <a:p>
            <a:endParaRPr lang="es-ES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5117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624417" y="812800"/>
            <a:ext cx="10479616" cy="45608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7" name="Triángulo rectángulo 6"/>
          <p:cNvSpPr/>
          <p:nvPr/>
        </p:nvSpPr>
        <p:spPr>
          <a:xfrm>
            <a:off x="624417" y="1493838"/>
            <a:ext cx="10479616" cy="3879850"/>
          </a:xfrm>
          <a:prstGeom prst="rtTriangl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67588" name="CuadroTexto 7"/>
          <p:cNvSpPr txBox="1">
            <a:spLocks noChangeArrowheads="1"/>
          </p:cNvSpPr>
          <p:nvPr/>
        </p:nvSpPr>
        <p:spPr bwMode="auto">
          <a:xfrm>
            <a:off x="1940985" y="4841875"/>
            <a:ext cx="681778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/>
              <a:t>De mayor a menor grado de libertad</a:t>
            </a:r>
          </a:p>
        </p:txBody>
      </p:sp>
      <p:sp>
        <p:nvSpPr>
          <p:cNvPr id="67589" name="CuadroTexto 8"/>
          <p:cNvSpPr txBox="1">
            <a:spLocks noChangeArrowheads="1"/>
          </p:cNvSpPr>
          <p:nvPr/>
        </p:nvSpPr>
        <p:spPr bwMode="auto">
          <a:xfrm>
            <a:off x="3331634" y="1125538"/>
            <a:ext cx="80645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/>
              <a:t>De menor a mayor grado de Direccionalidad Externa.</a:t>
            </a:r>
          </a:p>
        </p:txBody>
      </p:sp>
      <p:sp>
        <p:nvSpPr>
          <p:cNvPr id="10" name="Flecha derecha 9"/>
          <p:cNvSpPr/>
          <p:nvPr/>
        </p:nvSpPr>
        <p:spPr>
          <a:xfrm>
            <a:off x="3600452" y="1493839"/>
            <a:ext cx="6623049" cy="422275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67591" name="CuadroTexto 10"/>
          <p:cNvSpPr txBox="1">
            <a:spLocks noChangeArrowheads="1"/>
          </p:cNvSpPr>
          <p:nvPr/>
        </p:nvSpPr>
        <p:spPr bwMode="auto">
          <a:xfrm>
            <a:off x="624417" y="5557839"/>
            <a:ext cx="10149416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/>
              <a:t>Juego niño decide: a que jugar, con que, como, con quien</a:t>
            </a:r>
          </a:p>
        </p:txBody>
      </p:sp>
      <p:sp>
        <p:nvSpPr>
          <p:cNvPr id="67592" name="CuadroTexto 11"/>
          <p:cNvSpPr txBox="1">
            <a:spLocks noChangeArrowheads="1"/>
          </p:cNvSpPr>
          <p:nvPr/>
        </p:nvSpPr>
        <p:spPr bwMode="auto">
          <a:xfrm>
            <a:off x="886884" y="6465889"/>
            <a:ext cx="1032086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s-ES"/>
              <a:t>El docente enseña a Jugar puede proponer a que jugar</a:t>
            </a:r>
          </a:p>
        </p:txBody>
      </p:sp>
      <p:sp>
        <p:nvSpPr>
          <p:cNvPr id="14" name="Flecha arriba 13"/>
          <p:cNvSpPr/>
          <p:nvPr/>
        </p:nvSpPr>
        <p:spPr>
          <a:xfrm>
            <a:off x="886884" y="1916113"/>
            <a:ext cx="508000" cy="273685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6" name="Flecha derecha 15"/>
          <p:cNvSpPr/>
          <p:nvPr/>
        </p:nvSpPr>
        <p:spPr>
          <a:xfrm>
            <a:off x="886884" y="5927725"/>
            <a:ext cx="9886949" cy="165100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027555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ítulo 1"/>
          <p:cNvSpPr>
            <a:spLocks noGrp="1"/>
          </p:cNvSpPr>
          <p:nvPr>
            <p:ph type="title"/>
          </p:nvPr>
        </p:nvSpPr>
        <p:spPr>
          <a:xfrm>
            <a:off x="611717" y="1341438"/>
            <a:ext cx="10972800" cy="1143000"/>
          </a:xfrm>
        </p:spPr>
        <p:txBody>
          <a:bodyPr/>
          <a:lstStyle/>
          <a:p>
            <a:r>
              <a:rPr lang="es-ES" b="1"/>
              <a:t>El caso del Juego Dramático </a:t>
            </a:r>
          </a:p>
        </p:txBody>
      </p:sp>
      <p:pic>
        <p:nvPicPr>
          <p:cNvPr id="68611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09600" y="2959101"/>
            <a:ext cx="10972800" cy="1808163"/>
          </a:xfrm>
        </p:spPr>
      </p:pic>
    </p:spTree>
    <p:extLst>
      <p:ext uri="{BB962C8B-B14F-4D97-AF65-F5344CB8AC3E}">
        <p14:creationId xmlns:p14="http://schemas.microsoft.com/office/powerpoint/2010/main" val="37565010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3832655"/>
              </p:ext>
            </p:extLst>
          </p:nvPr>
        </p:nvGraphicFramePr>
        <p:xfrm>
          <a:off x="332510" y="188913"/>
          <a:ext cx="11859491" cy="715819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1025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75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37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903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451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5056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000" b="1" u="sng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Dramatización Bosch, L. ( 1968:216)</a:t>
                      </a:r>
                      <a:endParaRPr lang="es-ES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25" marR="404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0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Juego dramático </a:t>
                      </a:r>
                      <a:endParaRPr lang="es-ES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25" marR="404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0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Dramatización Creadora </a:t>
                      </a:r>
                      <a:endParaRPr lang="es-ES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25" marR="404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0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25" marR="404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287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000" b="1" u="none" strike="noStrike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25" marR="404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200" b="1" dirty="0"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  <a:ea typeface="Calibri" panose="020F0502020204030204" pitchFamily="34" charset="0"/>
                          <a:cs typeface="Arial" pitchFamily="34" charset="0"/>
                        </a:rPr>
                        <a:t>Juego dramático libre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200" b="1" dirty="0"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  <a:ea typeface="Calibri" panose="020F0502020204030204" pitchFamily="34" charset="0"/>
                          <a:cs typeface="Arial" pitchFamily="34" charset="0"/>
                        </a:rPr>
                        <a:t>. </a:t>
                      </a:r>
                    </a:p>
                  </a:txBody>
                  <a:tcPr marL="40425" marR="404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200" b="1" dirty="0"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  <a:ea typeface="Calibri" panose="020F0502020204030204" pitchFamily="34" charset="0"/>
                          <a:cs typeface="Arial" pitchFamily="34" charset="0"/>
                        </a:rPr>
                        <a:t>Juego dramático de una temática definida real o fantástica:  </a:t>
                      </a:r>
                    </a:p>
                  </a:txBody>
                  <a:tcPr marL="40425" marR="404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200" b="1" dirty="0"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  <a:ea typeface="Calibri" panose="020F0502020204030204" pitchFamily="34" charset="0"/>
                          <a:cs typeface="Arial" pitchFamily="34" charset="0"/>
                        </a:rPr>
                        <a:t>Dramatización de un cuento, poesía narrativa o canción.</a:t>
                      </a:r>
                    </a:p>
                  </a:txBody>
                  <a:tcPr marL="40425" marR="404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Representación teatral .</a:t>
                      </a:r>
                    </a:p>
                  </a:txBody>
                  <a:tcPr marL="40425" marR="404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291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000" b="1" u="sng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Temática –Argumento-guion</a:t>
                      </a:r>
                      <a:endParaRPr lang="es-ES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25" marR="404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Libre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Hace referencia al que surge en el momento de juego libre en el parque o en el rincón de dramatizaciones o de construcciones. </a:t>
                      </a:r>
                    </a:p>
                  </a:txBody>
                  <a:tcPr marL="40425" marR="404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Propuesta por el docente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Ejemplo Jugamos al supermercado. A la estación de tren Al doctor o A la selva encantada o La casa embrujada</a:t>
                      </a:r>
                    </a:p>
                  </a:txBody>
                  <a:tcPr marL="40425" marR="404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Propuesta por el docente respetando trama del autor </a:t>
                      </a:r>
                    </a:p>
                  </a:txBody>
                  <a:tcPr marL="40425" marR="404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Obra escrita guión de autor. </a:t>
                      </a:r>
                    </a:p>
                  </a:txBody>
                  <a:tcPr marL="40425" marR="404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080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000" b="1" u="sng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Escenario-Escenografia </a:t>
                      </a:r>
                      <a:endParaRPr lang="es-ES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25" marR="404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 definen los jugadores.</a:t>
                      </a:r>
                    </a:p>
                  </a:txBody>
                  <a:tcPr marL="40425" marR="404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Armar escenarios con los chicos o presentárselos armados </a:t>
                      </a:r>
                    </a:p>
                  </a:txBody>
                  <a:tcPr marL="40425" marR="404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Armar escenarios acordes a lo que propone el cuento canción </a:t>
                      </a:r>
                    </a:p>
                  </a:txBody>
                  <a:tcPr marL="40425" marR="404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Reproducir la escenografía descripta en la obra. </a:t>
                      </a:r>
                    </a:p>
                  </a:txBody>
                  <a:tcPr marL="40425" marR="404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056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000" b="1" u="sng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Pesencia o no de espectadores </a:t>
                      </a:r>
                      <a:endParaRPr lang="es-ES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25" marR="404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 hay espectadores </a:t>
                      </a:r>
                    </a:p>
                  </a:txBody>
                  <a:tcPr marL="40425" marR="404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 hay espectadores </a:t>
                      </a:r>
                    </a:p>
                  </a:txBody>
                  <a:tcPr marL="40425" marR="404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Puede o no haber espectadores </a:t>
                      </a:r>
                    </a:p>
                  </a:txBody>
                  <a:tcPr marL="40425" marR="404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Hay espectadores </a:t>
                      </a:r>
                    </a:p>
                  </a:txBody>
                  <a:tcPr marL="40425" marR="404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0215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200" b="1" u="sng" dirty="0"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  <a:ea typeface="Calibri" panose="020F0502020204030204" pitchFamily="34" charset="0"/>
                          <a:cs typeface="Arial" pitchFamily="34" charset="0"/>
                        </a:rPr>
                        <a:t>Modos de intervención docente </a:t>
                      </a:r>
                      <a:endParaRPr lang="es-ES" sz="1200" b="1" dirty="0">
                        <a:solidFill>
                          <a:srgbClr val="7030A0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40425" marR="404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200" b="1" dirty="0"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  <a:ea typeface="Calibri" panose="020F0502020204030204" pitchFamily="34" charset="0"/>
                          <a:cs typeface="Arial" pitchFamily="34" charset="0"/>
                        </a:rPr>
                        <a:t>Habilitar permiso de juego </a:t>
                      </a:r>
                    </a:p>
                  </a:txBody>
                  <a:tcPr marL="40425" marR="404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200" b="1" dirty="0"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  <a:ea typeface="Calibri" panose="020F0502020204030204" pitchFamily="34" charset="0"/>
                          <a:cs typeface="Arial" pitchFamily="34" charset="0"/>
                        </a:rPr>
                        <a:t>Proponer temática. Distribuir roles.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200" b="1" dirty="0"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  <a:ea typeface="Calibri" panose="020F0502020204030204" pitchFamily="34" charset="0"/>
                          <a:cs typeface="Arial" pitchFamily="34" charset="0"/>
                        </a:rPr>
                        <a:t>Habilitar la improvisación en la producción de diálogos</a:t>
                      </a:r>
                    </a:p>
                  </a:txBody>
                  <a:tcPr marL="40425" marR="404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200" b="1" dirty="0">
                          <a:solidFill>
                            <a:srgbClr val="7030A0"/>
                          </a:solidFill>
                          <a:effectLst/>
                          <a:latin typeface="Arial" pitchFamily="34" charset="0"/>
                          <a:ea typeface="Calibri" panose="020F0502020204030204" pitchFamily="34" charset="0"/>
                          <a:cs typeface="Arial" pitchFamily="34" charset="0"/>
                        </a:rPr>
                        <a:t>Ayudar a respetar el guión-trama del cuento, la poesía narrativa la canción. Habilitar la improvisación en la producción de diálogos </a:t>
                      </a:r>
                    </a:p>
                  </a:txBody>
                  <a:tcPr marL="40425" marR="404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 Director de teatro ha de ver como los intérpretes respetan el guión y escenografía del autor. </a:t>
                      </a:r>
                    </a:p>
                  </a:txBody>
                  <a:tcPr marL="40425" marR="404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3667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000" b="1" u="sng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 Juego dramático en la Escuela Infantil. Sarlé,P. (2008:104)</a:t>
                      </a:r>
                      <a:endParaRPr lang="es-ES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25" marR="404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0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 juego dramático en pequeños grupos. Especialmente en el Juego-trabajo </a:t>
                      </a:r>
                      <a:endParaRPr lang="es-ES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0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0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 juego con escenarios y juguetes</a:t>
                      </a:r>
                      <a:endParaRPr lang="es-ES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25" marR="404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0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 juego dramático como dispositivo grupal que crea un escenario social para el desempeño de diferentes roles. </a:t>
                      </a:r>
                      <a:endParaRPr lang="es-ES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25" marR="404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0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 juego dramático como juego teatral. </a:t>
                      </a:r>
                      <a:endParaRPr lang="es-ES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25" marR="404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0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25" marR="404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4158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000" b="1" u="none" strike="noStrike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425" marR="404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Propuestas muy apropiadas para desarrollar en la Educación Inicial.</a:t>
                      </a:r>
                    </a:p>
                  </a:txBody>
                  <a:tcPr marL="40425" marR="404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 corresponde pensarlo como propuesta para la Educación Inicial. Critica a las representaciones con texto a repetir propuestas para los festejos de las efemérides.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425" marR="404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72588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ítulo 1"/>
          <p:cNvSpPr>
            <a:spLocks noGrp="1"/>
          </p:cNvSpPr>
          <p:nvPr>
            <p:ph type="title"/>
          </p:nvPr>
        </p:nvSpPr>
        <p:spPr>
          <a:xfrm>
            <a:off x="4946469" y="403226"/>
            <a:ext cx="6688182" cy="2908010"/>
          </a:xfrm>
        </p:spPr>
        <p:txBody>
          <a:bodyPr>
            <a:normAutofit/>
          </a:bodyPr>
          <a:lstStyle/>
          <a:p>
            <a:r>
              <a:rPr lang="es-ES" sz="2400" b="1" dirty="0"/>
              <a:t>Diferentes grados de direccionalidad externa (decisiones docentes) a partir de los materiales presentados y ofrecidos para jugar </a:t>
            </a:r>
          </a:p>
        </p:txBody>
      </p:sp>
      <p:pic>
        <p:nvPicPr>
          <p:cNvPr id="54279" name="Imagen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0357" y="3235081"/>
            <a:ext cx="5029825" cy="3219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0" name="Imagen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2142" y="429492"/>
            <a:ext cx="4303069" cy="2419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61907A5-0EB0-E223-90D1-7718024503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818" y="3311236"/>
            <a:ext cx="4228095" cy="317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0278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c.situac.cotiMOV05410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032000" y="1576388"/>
            <a:ext cx="8128000" cy="4572000"/>
          </a:xfrm>
        </p:spPr>
      </p:pic>
    </p:spTree>
    <p:extLst>
      <p:ext uri="{BB962C8B-B14F-4D97-AF65-F5344CB8AC3E}">
        <p14:creationId xmlns:p14="http://schemas.microsoft.com/office/powerpoint/2010/main" val="307970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ítulo 1"/>
          <p:cNvSpPr>
            <a:spLocks noGrp="1"/>
          </p:cNvSpPr>
          <p:nvPr>
            <p:ph type="title"/>
          </p:nvPr>
        </p:nvSpPr>
        <p:spPr>
          <a:xfrm>
            <a:off x="1169988" y="908051"/>
            <a:ext cx="9626601" cy="1738313"/>
          </a:xfrm>
        </p:spPr>
        <p:txBody>
          <a:bodyPr/>
          <a:lstStyle/>
          <a:p>
            <a:r>
              <a:rPr lang="es-ES" sz="4000" b="1"/>
              <a:t>El caso de los </a:t>
            </a:r>
            <a:br>
              <a:rPr lang="es-ES" sz="4000" b="1"/>
            </a:br>
            <a:r>
              <a:rPr lang="es-ES" sz="4000" b="1"/>
              <a:t>Juegos de Exploración con objetos </a:t>
            </a:r>
            <a:br>
              <a:rPr lang="es-ES" sz="4000" b="1"/>
            </a:br>
            <a:r>
              <a:rPr lang="es-ES" sz="4000" b="1"/>
              <a:t>Juegos de Construcción </a:t>
            </a:r>
          </a:p>
        </p:txBody>
      </p:sp>
      <p:pic>
        <p:nvPicPr>
          <p:cNvPr id="71683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0" y="3006726"/>
            <a:ext cx="4135438" cy="3101975"/>
          </a:xfrm>
        </p:spPr>
      </p:pic>
      <p:pic>
        <p:nvPicPr>
          <p:cNvPr id="71684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9" y="3040064"/>
            <a:ext cx="4092575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42897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1302574"/>
              </p:ext>
            </p:extLst>
          </p:nvPr>
        </p:nvGraphicFramePr>
        <p:xfrm>
          <a:off x="805070" y="142876"/>
          <a:ext cx="11062252" cy="6500813"/>
        </p:xfrm>
        <a:graphic>
          <a:graphicData uri="http://schemas.openxmlformats.org/drawingml/2006/table">
            <a:tbl>
              <a:tblPr/>
              <a:tblGrid>
                <a:gridCol w="23380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52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399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412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977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3966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400" b="1" u="sng" dirty="0">
                          <a:latin typeface="Times New Roman"/>
                          <a:ea typeface="Times New Roman"/>
                        </a:rPr>
                        <a:t>Diferentes tipos de actividades </a:t>
                      </a:r>
                      <a:r>
                        <a:rPr lang="es-ES" sz="1400" b="1" u="sng" dirty="0" err="1">
                          <a:latin typeface="Times New Roman"/>
                          <a:ea typeface="Times New Roman"/>
                        </a:rPr>
                        <a:t>Coll,C</a:t>
                      </a:r>
                      <a:r>
                        <a:rPr lang="es-ES" sz="1400" b="1" u="sng" dirty="0">
                          <a:latin typeface="Times New Roman"/>
                          <a:ea typeface="Times New Roman"/>
                        </a:rPr>
                        <a:t>(1987) </a:t>
                      </a:r>
                      <a:endParaRPr lang="es-AR" sz="1400" dirty="0"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/>
                          <a:ea typeface="Times New Roman"/>
                        </a:rPr>
                        <a:t>Los diferentes grados de libertad o de direccionalidad externa que imprime el docente frente a las situaciones de juego</a:t>
                      </a:r>
                      <a:r>
                        <a:rPr lang="es-ES" sz="1400" b="1" dirty="0">
                          <a:latin typeface="Times New Roman"/>
                          <a:ea typeface="Times New Roman"/>
                        </a:rPr>
                        <a:t> </a:t>
                      </a:r>
                      <a:endParaRPr lang="es-AR" sz="1400" dirty="0"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/>
                          <a:ea typeface="Times New Roman"/>
                        </a:rPr>
                        <a:t>Actividades </a:t>
                      </a:r>
                      <a:r>
                        <a:rPr lang="es-ES" sz="1400" dirty="0" err="1">
                          <a:latin typeface="Times New Roman"/>
                          <a:ea typeface="Times New Roman"/>
                        </a:rPr>
                        <a:t>Auoestructuradas</a:t>
                      </a:r>
                      <a:r>
                        <a:rPr lang="es-ES" sz="1400" dirty="0">
                          <a:latin typeface="Times New Roman"/>
                          <a:ea typeface="Times New Roman"/>
                        </a:rPr>
                        <a:t>. </a:t>
                      </a:r>
                      <a:endParaRPr lang="es-AR" sz="1400" dirty="0"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/>
                          <a:ea typeface="Times New Roman"/>
                        </a:rPr>
                        <a:t>El niño define </a:t>
                      </a:r>
                      <a:endParaRPr lang="es-AR" sz="1400" dirty="0"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/>
                          <a:ea typeface="Times New Roman"/>
                        </a:rPr>
                        <a:t>que hacer </a:t>
                      </a:r>
                      <a:endParaRPr lang="es-AR" sz="1400" dirty="0"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/>
                          <a:ea typeface="Times New Roman"/>
                        </a:rPr>
                        <a:t>como hacer  </a:t>
                      </a:r>
                      <a:endParaRPr lang="es-AR" sz="1400" dirty="0"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/>
                          <a:ea typeface="Times New Roman"/>
                        </a:rPr>
                        <a:t>con que hacer </a:t>
                      </a:r>
                      <a:endParaRPr lang="es-AR" sz="1400" dirty="0"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es-ES" sz="1400" b="1" dirty="0">
                        <a:solidFill>
                          <a:srgbClr val="92D050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es-ES" sz="1400" b="1" dirty="0">
                        <a:solidFill>
                          <a:srgbClr val="92D050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es-ES" sz="1400" b="1" dirty="0">
                        <a:solidFill>
                          <a:srgbClr val="92D050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92D050"/>
                          </a:solidFill>
                          <a:latin typeface="Times New Roman"/>
                          <a:ea typeface="Times New Roman"/>
                        </a:rPr>
                        <a:t>El docente deja libre </a:t>
                      </a:r>
                      <a:endParaRPr lang="es-AR" sz="1400" b="1" dirty="0">
                        <a:solidFill>
                          <a:srgbClr val="92D05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s-ES" sz="1400" dirty="0"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/>
                          <a:ea typeface="Times New Roman"/>
                        </a:rPr>
                        <a:t>El niño define</a:t>
                      </a:r>
                      <a:endParaRPr lang="es-AR" sz="1400" dirty="0"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/>
                          <a:ea typeface="Times New Roman"/>
                        </a:rPr>
                        <a:t>que hacer </a:t>
                      </a:r>
                      <a:endParaRPr lang="es-AR" sz="1400" dirty="0"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/>
                          <a:ea typeface="Times New Roman"/>
                        </a:rPr>
                        <a:t>como hacer  </a:t>
                      </a:r>
                      <a:endParaRPr lang="es-AR" sz="1400" dirty="0"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es-ES" sz="1400" b="1" dirty="0">
                        <a:solidFill>
                          <a:srgbClr val="92D050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es-ES" sz="1400" b="1" dirty="0">
                        <a:solidFill>
                          <a:srgbClr val="92D050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es-ES" sz="1400" b="1" dirty="0">
                        <a:solidFill>
                          <a:srgbClr val="92D050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es-ES" sz="1400" b="1" dirty="0">
                        <a:solidFill>
                          <a:srgbClr val="92D050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es-ES" sz="1400" b="1" dirty="0">
                        <a:solidFill>
                          <a:srgbClr val="92D050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92D050"/>
                          </a:solidFill>
                          <a:latin typeface="Times New Roman"/>
                          <a:ea typeface="Times New Roman"/>
                        </a:rPr>
                        <a:t>El docente indica el material</a:t>
                      </a:r>
                      <a:endParaRPr lang="es-AR" sz="1400" b="1" dirty="0">
                        <a:solidFill>
                          <a:srgbClr val="92D05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s-ES" sz="1400" dirty="0"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/>
                          <a:ea typeface="Times New Roman"/>
                        </a:rPr>
                        <a:t>El niño </a:t>
                      </a:r>
                      <a:r>
                        <a:rPr lang="es-ES" sz="1400" dirty="0" err="1">
                          <a:latin typeface="Times New Roman"/>
                          <a:ea typeface="Times New Roman"/>
                        </a:rPr>
                        <a:t>defien</a:t>
                      </a:r>
                      <a:r>
                        <a:rPr lang="es-ES" sz="1400" dirty="0">
                          <a:latin typeface="Times New Roman"/>
                          <a:ea typeface="Times New Roman"/>
                        </a:rPr>
                        <a:t> </a:t>
                      </a:r>
                      <a:endParaRPr lang="es-AR" sz="1400" dirty="0"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/>
                          <a:ea typeface="Times New Roman"/>
                        </a:rPr>
                        <a:t>Como hacer </a:t>
                      </a:r>
                      <a:endParaRPr lang="es-AR" sz="1400" dirty="0"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es-ES" sz="1400" b="1" dirty="0">
                        <a:solidFill>
                          <a:srgbClr val="92D050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es-ES" sz="1400" b="1" dirty="0">
                        <a:solidFill>
                          <a:srgbClr val="92D050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es-ES" sz="1400" b="1" dirty="0">
                        <a:solidFill>
                          <a:srgbClr val="92D050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es-ES" sz="1400" b="1" dirty="0">
                        <a:solidFill>
                          <a:srgbClr val="92D050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es-ES" sz="1400" b="1" dirty="0">
                        <a:solidFill>
                          <a:srgbClr val="92D050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es-ES" sz="1400" b="1" dirty="0">
                        <a:solidFill>
                          <a:srgbClr val="92D050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92D050"/>
                          </a:solidFill>
                          <a:latin typeface="Times New Roman"/>
                          <a:ea typeface="Times New Roman"/>
                        </a:rPr>
                        <a:t>El docente indica que hacer </a:t>
                      </a:r>
                      <a:endParaRPr lang="es-AR" sz="1400" b="1" dirty="0">
                        <a:solidFill>
                          <a:srgbClr val="92D050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92D050"/>
                          </a:solidFill>
                          <a:latin typeface="Times New Roman"/>
                          <a:ea typeface="Times New Roman"/>
                        </a:rPr>
                        <a:t>Con que , el material </a:t>
                      </a:r>
                      <a:endParaRPr lang="es-AR" sz="1400" b="1" dirty="0">
                        <a:solidFill>
                          <a:srgbClr val="92D05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/>
                          <a:ea typeface="Times New Roman"/>
                        </a:rPr>
                        <a:t>Actividades de efectuación </a:t>
                      </a:r>
                      <a:endParaRPr lang="es-AR" sz="1400" dirty="0"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/>
                          <a:ea typeface="Times New Roman"/>
                        </a:rPr>
                        <a:t>El niño sigue y realiza directivas precisas que le da el docente</a:t>
                      </a:r>
                      <a:endParaRPr lang="es-AR" sz="1400" dirty="0"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es-ES" sz="1400" b="1" dirty="0">
                        <a:solidFill>
                          <a:srgbClr val="92D050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es-ES" sz="1400" b="1" dirty="0">
                        <a:solidFill>
                          <a:srgbClr val="92D050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es-ES" sz="1400" b="1" dirty="0">
                        <a:solidFill>
                          <a:srgbClr val="92D050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92D050"/>
                          </a:solidFill>
                          <a:latin typeface="Times New Roman"/>
                          <a:ea typeface="Times New Roman"/>
                        </a:rPr>
                        <a:t>El docente da directivas precisas para realizar la actividad . </a:t>
                      </a:r>
                      <a:endParaRPr lang="es-AR" sz="1400" b="1" dirty="0">
                        <a:solidFill>
                          <a:srgbClr val="92D050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92D050"/>
                          </a:solidFill>
                          <a:latin typeface="Times New Roman"/>
                          <a:ea typeface="Times New Roman"/>
                        </a:rPr>
                        <a:t>Indica </a:t>
                      </a:r>
                      <a:endParaRPr lang="es-AR" sz="1400" b="1" dirty="0">
                        <a:solidFill>
                          <a:srgbClr val="92D050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92D050"/>
                          </a:solidFill>
                          <a:latin typeface="Times New Roman"/>
                          <a:ea typeface="Times New Roman"/>
                        </a:rPr>
                        <a:t>Que hacer, </a:t>
                      </a:r>
                      <a:endParaRPr lang="es-AR" sz="1400" b="1" dirty="0">
                        <a:solidFill>
                          <a:srgbClr val="92D050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92D050"/>
                          </a:solidFill>
                          <a:latin typeface="Times New Roman"/>
                          <a:ea typeface="Times New Roman"/>
                        </a:rPr>
                        <a:t>Con que material</a:t>
                      </a:r>
                      <a:endParaRPr lang="es-AR" sz="1400" b="1" dirty="0">
                        <a:solidFill>
                          <a:srgbClr val="92D050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92D050"/>
                          </a:solidFill>
                          <a:latin typeface="Times New Roman"/>
                          <a:ea typeface="Times New Roman"/>
                        </a:rPr>
                        <a:t>Como lograr el producto pasos. </a:t>
                      </a:r>
                      <a:endParaRPr lang="es-AR" sz="1400" b="1" dirty="0">
                        <a:solidFill>
                          <a:srgbClr val="92D05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93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s-AR" sz="1400"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400">
                          <a:latin typeface="Times New Roman"/>
                          <a:ea typeface="Times New Roman"/>
                        </a:rPr>
                        <a:t>Desde ninguna direccionalidad externa a la maxima direccionalidad señalando los pasos a seguir para lograr un producto, un efecto deseado, una representación.</a:t>
                      </a:r>
                      <a:endParaRPr lang="es-AR" sz="1400"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s-ES" sz="1400" dirty="0"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1322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400" b="1" u="sng" dirty="0">
                          <a:latin typeface="Times New Roman"/>
                          <a:ea typeface="Times New Roman"/>
                        </a:rPr>
                        <a:t>JUEGOS DE CONSTRUCCION-JUEGOS DE CONOCIMIENTO FISICO </a:t>
                      </a:r>
                      <a:endParaRPr lang="es-AR" sz="1400" dirty="0"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400">
                          <a:latin typeface="Times New Roman"/>
                          <a:ea typeface="Times New Roman"/>
                        </a:rPr>
                        <a:t>Juego libre exploratorio con bloques u otros elementos </a:t>
                      </a:r>
                      <a:endParaRPr lang="es-AR" sz="1400"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/>
                          <a:ea typeface="Times New Roman"/>
                        </a:rPr>
                        <a:t>Juego de construcción para lograr un efecto deseado.</a:t>
                      </a:r>
                      <a:endParaRPr lang="es-AR" sz="1400" dirty="0"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400">
                          <a:latin typeface="Times New Roman"/>
                          <a:ea typeface="Times New Roman"/>
                        </a:rPr>
                        <a:t>Juego de construcción de un producto anticipado </a:t>
                      </a:r>
                      <a:endParaRPr lang="es-AR" sz="1400"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Times New Roman"/>
                          <a:ea typeface="Times New Roman"/>
                        </a:rPr>
                        <a:t>Juego de construcción para lograr armar el modelo. Modelo para armar </a:t>
                      </a:r>
                      <a:endParaRPr lang="es-AR" sz="1400" dirty="0"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2732" name="Rectangle 1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AR" sz="18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160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625204" y="1710390"/>
            <a:ext cx="10972800" cy="2034296"/>
          </a:xfrm>
        </p:spPr>
        <p:txBody>
          <a:bodyPr>
            <a:normAutofit fontScale="90000"/>
          </a:bodyPr>
          <a:lstStyle/>
          <a:p>
            <a:r>
              <a:rPr lang="es-AR" dirty="0">
                <a:solidFill>
                  <a:schemeClr val="tx1"/>
                </a:solidFill>
              </a:rPr>
              <a:t>En el marco del plan de </a:t>
            </a:r>
            <a:br>
              <a:rPr lang="es-AR" dirty="0">
                <a:solidFill>
                  <a:schemeClr val="tx1"/>
                </a:solidFill>
              </a:rPr>
            </a:br>
            <a:r>
              <a:rPr lang="es-AR" dirty="0">
                <a:solidFill>
                  <a:schemeClr val="tx1"/>
                </a:solidFill>
              </a:rPr>
              <a:t>Fortalecimiento en la Enseñanza : </a:t>
            </a:r>
            <a:br>
              <a:rPr lang="es-AR" dirty="0">
                <a:solidFill>
                  <a:schemeClr val="tx1"/>
                </a:solidFill>
              </a:rPr>
            </a:br>
            <a:br>
              <a:rPr lang="es-AR" dirty="0">
                <a:solidFill>
                  <a:schemeClr val="tx1"/>
                </a:solidFill>
              </a:rPr>
            </a:br>
            <a:endParaRPr lang="es-AR" dirty="0">
              <a:solidFill>
                <a:schemeClr val="tx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4294967295"/>
          </p:nvPr>
        </p:nvSpPr>
        <p:spPr>
          <a:xfrm>
            <a:off x="625204" y="2081349"/>
            <a:ext cx="11157295" cy="4044815"/>
          </a:xfrm>
        </p:spPr>
        <p:txBody>
          <a:bodyPr>
            <a:normAutofit/>
          </a:bodyPr>
          <a:lstStyle/>
          <a:p>
            <a:endParaRPr lang="es-AR" sz="4000" dirty="0"/>
          </a:p>
          <a:p>
            <a:pPr marL="0" indent="0">
              <a:buNone/>
            </a:pPr>
            <a:endParaRPr lang="es-AR" dirty="0"/>
          </a:p>
          <a:p>
            <a:pPr marL="0" indent="0">
              <a:buNone/>
            </a:pPr>
            <a:endParaRPr lang="es-AR" sz="4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s-AR" sz="4000" dirty="0">
                <a:solidFill>
                  <a:schemeClr val="tx1"/>
                </a:solidFill>
              </a:rPr>
              <a:t>¿Qué acciones se desarrollaron y seguimos desarrollando en Formosa durante el 2022_2023?</a:t>
            </a:r>
          </a:p>
          <a:p>
            <a:pPr marL="0" indent="0">
              <a:buNone/>
            </a:pPr>
            <a:endParaRPr lang="es-AR" sz="40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s-AR" sz="40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s-AR" sz="40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s-AR" sz="4000" dirty="0">
              <a:solidFill>
                <a:srgbClr val="CC00CC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028" y="6126163"/>
            <a:ext cx="4090988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03001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4" descr="DSCF0016">
            <a:extLst>
              <a:ext uri="{FF2B5EF4-FFF2-40B4-BE49-F238E27FC236}">
                <a16:creationId xmlns:a16="http://schemas.microsoft.com/office/drawing/2014/main" id="{BE29E519-9DD4-2E4C-4FF1-9A4FFE183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713" y="284879"/>
            <a:ext cx="2506619" cy="1879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E7ABF9C-5D52-26DB-D59D-880398E38168}"/>
              </a:ext>
            </a:extLst>
          </p:cNvPr>
          <p:cNvSpPr txBox="1"/>
          <p:nvPr/>
        </p:nvSpPr>
        <p:spPr>
          <a:xfrm>
            <a:off x="9103749" y="284879"/>
            <a:ext cx="311694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b="1" dirty="0"/>
              <a:t>Diferentes grados de direccionalidad externa (decisiones docentes) a partir de los materiales presentados y ofrecidos para jugar </a:t>
            </a:r>
            <a:endParaRPr lang="es-AR" dirty="0"/>
          </a:p>
        </p:txBody>
      </p:sp>
      <p:pic>
        <p:nvPicPr>
          <p:cNvPr id="4" name="Picture 5" descr="P1021649">
            <a:extLst>
              <a:ext uri="{FF2B5EF4-FFF2-40B4-BE49-F238E27FC236}">
                <a16:creationId xmlns:a16="http://schemas.microsoft.com/office/drawing/2014/main" id="{A597FC6E-CC2F-0AAF-4EAA-25E32F8E0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707" y="2997200"/>
            <a:ext cx="3594100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1021648">
            <a:extLst>
              <a:ext uri="{FF2B5EF4-FFF2-40B4-BE49-F238E27FC236}">
                <a16:creationId xmlns:a16="http://schemas.microsoft.com/office/drawing/2014/main" id="{1716DFD1-814B-B18B-8F99-ED3C0B4A7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211" y="2328185"/>
            <a:ext cx="3116946" cy="233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P1021654">
            <a:extLst>
              <a:ext uri="{FF2B5EF4-FFF2-40B4-BE49-F238E27FC236}">
                <a16:creationId xmlns:a16="http://schemas.microsoft.com/office/drawing/2014/main" id="{C5A056CF-FA23-0A71-1CBF-9496F8876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2630" y="4117521"/>
            <a:ext cx="1921679" cy="2602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100_5308">
            <a:extLst>
              <a:ext uri="{FF2B5EF4-FFF2-40B4-BE49-F238E27FC236}">
                <a16:creationId xmlns:a16="http://schemas.microsoft.com/office/drawing/2014/main" id="{402D4518-D240-9F61-F04C-89B9E63464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8"/>
          <a:stretch/>
        </p:blipFill>
        <p:spPr bwMode="auto">
          <a:xfrm>
            <a:off x="5958569" y="161737"/>
            <a:ext cx="2227642" cy="1985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P1021603">
            <a:extLst>
              <a:ext uri="{FF2B5EF4-FFF2-40B4-BE49-F238E27FC236}">
                <a16:creationId xmlns:a16="http://schemas.microsoft.com/office/drawing/2014/main" id="{7506171B-7FE3-927B-6292-34F48B67C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512" y="2888832"/>
            <a:ext cx="2644376" cy="1983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DSC00386">
            <a:extLst>
              <a:ext uri="{FF2B5EF4-FFF2-40B4-BE49-F238E27FC236}">
                <a16:creationId xmlns:a16="http://schemas.microsoft.com/office/drawing/2014/main" id="{AD666524-E310-0993-0E71-369A776DF5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27"/>
          <a:stretch/>
        </p:blipFill>
        <p:spPr bwMode="auto">
          <a:xfrm>
            <a:off x="3480512" y="5027793"/>
            <a:ext cx="3117973" cy="1830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DSC07967">
            <a:extLst>
              <a:ext uri="{FF2B5EF4-FFF2-40B4-BE49-F238E27FC236}">
                <a16:creationId xmlns:a16="http://schemas.microsoft.com/office/drawing/2014/main" id="{87EC5C32-F231-2EE7-94D4-710E6E9361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1" r="29309" b="21177"/>
          <a:stretch/>
        </p:blipFill>
        <p:spPr bwMode="auto">
          <a:xfrm>
            <a:off x="164520" y="494622"/>
            <a:ext cx="2445560" cy="1670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P1021644">
            <a:extLst>
              <a:ext uri="{FF2B5EF4-FFF2-40B4-BE49-F238E27FC236}">
                <a16:creationId xmlns:a16="http://schemas.microsoft.com/office/drawing/2014/main" id="{0B88EB3B-51D7-AAED-63D9-BAF189298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6" t="8116" r="14565" b="10493"/>
          <a:stretch>
            <a:fillRect/>
          </a:stretch>
        </p:blipFill>
        <p:spPr bwMode="auto">
          <a:xfrm>
            <a:off x="86728" y="4272674"/>
            <a:ext cx="2523352" cy="1670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3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>
            <a:extLst>
              <a:ext uri="{FF2B5EF4-FFF2-40B4-BE49-F238E27FC236}">
                <a16:creationId xmlns:a16="http://schemas.microsoft.com/office/drawing/2014/main" id="{AAFB6E31-2026-0A32-40F5-A05E76E20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923409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AR" altLang="es-AR" sz="1800" b="0">
              <a:solidFill>
                <a:schemeClr val="tx1"/>
              </a:solidFill>
            </a:endParaRPr>
          </a:p>
        </p:txBody>
      </p:sp>
      <p:sp>
        <p:nvSpPr>
          <p:cNvPr id="101384" name="Rectangle 8">
            <a:extLst>
              <a:ext uri="{FF2B5EF4-FFF2-40B4-BE49-F238E27FC236}">
                <a16:creationId xmlns:a16="http://schemas.microsoft.com/office/drawing/2014/main" id="{D3DE24A9-84B6-D978-7F60-03C296169E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9560" y="1108076"/>
            <a:ext cx="184731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01386" name="Rectangle 10">
            <a:extLst>
              <a:ext uri="{FF2B5EF4-FFF2-40B4-BE49-F238E27FC236}">
                <a16:creationId xmlns:a16="http://schemas.microsoft.com/office/drawing/2014/main" id="{0B9C3152-5DBC-F6FE-9052-5FABC2757F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6035" y="1108076"/>
            <a:ext cx="184731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graphicFrame>
        <p:nvGraphicFramePr>
          <p:cNvPr id="101462" name="Group 86">
            <a:extLst>
              <a:ext uri="{FF2B5EF4-FFF2-40B4-BE49-F238E27FC236}">
                <a16:creationId xmlns:a16="http://schemas.microsoft.com/office/drawing/2014/main" id="{4D4C24D4-551E-9F2E-B201-0129500D782F}"/>
              </a:ext>
            </a:extLst>
          </p:cNvPr>
          <p:cNvGraphicFramePr>
            <a:graphicFrameLocks noGrp="1"/>
          </p:cNvGraphicFramePr>
          <p:nvPr/>
        </p:nvGraphicFramePr>
        <p:xfrm>
          <a:off x="2711451" y="836613"/>
          <a:ext cx="6627813" cy="5956300"/>
        </p:xfrm>
        <a:graphic>
          <a:graphicData uri="http://schemas.openxmlformats.org/drawingml/2006/table">
            <a:tbl>
              <a:tblPr/>
              <a:tblGrid>
                <a:gridCol w="2355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431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034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EDUCACIÓN INTEGRAL</a:t>
                      </a:r>
                    </a:p>
                  </a:txBody>
                  <a:tcPr marT="45725" marB="45725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31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Desarrollo personal y social </a:t>
                      </a:r>
                      <a:r>
                        <a:rPr kumimoji="0" lang="es-E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(Zabalza,2000)</a:t>
                      </a:r>
                      <a:endParaRPr kumimoji="0" lang="es-E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Socialización  </a:t>
                      </a:r>
                      <a:endParaRPr kumimoji="0" lang="es-E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(Frabboni,1986)</a:t>
                      </a:r>
                      <a:endParaRPr kumimoji="0" lang="es-E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Alfabetización cultural. </a:t>
                      </a:r>
                      <a:r>
                        <a:rPr kumimoji="0" lang="es-E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(Zabalza,2000)</a:t>
                      </a:r>
                      <a:endParaRPr kumimoji="0" lang="es-E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Alfabetización (Frabboni,1986</a:t>
                      </a:r>
                      <a:endParaRPr kumimoji="0" lang="es-E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3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2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El docente como acompañante afectivo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“figura de sostén”, </a:t>
                      </a:r>
                      <a:endParaRPr kumimoji="0" lang="es-E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“otro significativo”</a:t>
                      </a:r>
                      <a:endParaRPr kumimoji="0" lang="es-E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se hace cargo , se responsabiliza de favorecer el desarrollo personal y social</a:t>
                      </a:r>
                      <a:endParaRPr kumimoji="0" lang="es-E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El docente como </a:t>
                      </a:r>
                    </a:p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mediador de la cultura </a:t>
                      </a:r>
                    </a:p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opera como intermediario del niño y los bienes culturales que los pone a su disposición, que le ofrece</a:t>
                      </a:r>
                      <a:r>
                        <a:rPr kumimoji="0" lang="es-E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kumimoji="0" lang="es-E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665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El docente, como artesano de la enseñanza,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tiene que programar, proyectar, definir estrategias pensando cómo llevarlo a la práctica</a:t>
                      </a:r>
                      <a:endParaRPr kumimoji="0" lang="es-E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7059" name="Rectangle 87">
            <a:extLst>
              <a:ext uri="{FF2B5EF4-FFF2-40B4-BE49-F238E27FC236}">
                <a16:creationId xmlns:a16="http://schemas.microsoft.com/office/drawing/2014/main" id="{A770A90C-1B21-B87C-EECA-4BB0B41422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5565259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AR" altLang="es-AR" sz="18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0940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16B41724-0B1D-F64D-A3D1-21F3034AC23D}"/>
              </a:ext>
            </a:extLst>
          </p:cNvPr>
          <p:cNvSpPr txBox="1"/>
          <p:nvPr/>
        </p:nvSpPr>
        <p:spPr>
          <a:xfrm>
            <a:off x="702492" y="362857"/>
            <a:ext cx="10888394" cy="6063198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S" sz="4000" b="1" i="0" u="none" strike="noStrike" cap="none" dirty="0">
              <a:solidFill>
                <a:schemeClr val="bg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S" sz="4000" b="1" i="0" u="none" strike="noStrike" cap="none" dirty="0">
              <a:solidFill>
                <a:schemeClr val="bg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000" b="1" i="0" u="none" strike="noStrike" cap="none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Plan de Fortalecimiento de la enseñanza 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000" b="1" i="0" u="none" strike="noStrike" cap="none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en los territorios…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S" sz="4000" b="1" i="0" u="none" strike="noStrike" cap="none" dirty="0">
              <a:solidFill>
                <a:schemeClr val="bg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S" sz="4000" b="1" i="0" u="none" strike="noStrike" cap="none" dirty="0">
              <a:solidFill>
                <a:schemeClr val="bg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000" b="1" i="0" u="none" strike="noStrike" cap="none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ALFABETIZACIÓN INICIAL y MATEMATICA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S" sz="4000" b="1" i="0" u="none" strike="noStrike" cap="none" dirty="0">
              <a:solidFill>
                <a:schemeClr val="bg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S" sz="4000" b="1" dirty="0">
              <a:solidFill>
                <a:schemeClr val="bg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s-ES" sz="14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s-A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1892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Propósitos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idx="1"/>
          </p:nvPr>
        </p:nvSpPr>
        <p:spPr>
          <a:xfrm>
            <a:off x="1024128" y="1818861"/>
            <a:ext cx="4820081" cy="3867955"/>
          </a:xfrm>
        </p:spPr>
        <p:txBody>
          <a:bodyPr>
            <a:normAutofit fontScale="85000" lnSpcReduction="20000"/>
          </a:bodyPr>
          <a:lstStyle/>
          <a:p>
            <a:pPr marL="285750" lvl="0" indent="-285750" algn="just">
              <a:lnSpc>
                <a:spcPct val="120000"/>
              </a:lnSpc>
              <a:spcBef>
                <a:spcPts val="0"/>
              </a:spcBef>
              <a:buClr>
                <a:srgbClr val="000000"/>
              </a:buClr>
              <a:buFont typeface="Arial" pitchFamily="34" charset="0"/>
              <a:buChar char="•"/>
            </a:pPr>
            <a:r>
              <a:rPr lang="es-MX" sz="1700" dirty="0">
                <a:solidFill>
                  <a:schemeClr val="accent1">
                    <a:lumMod val="50000"/>
                  </a:schemeClr>
                </a:solidFill>
                <a:latin typeface="Roboto" charset="0"/>
                <a:ea typeface="Roboto" charset="0"/>
                <a:cs typeface="Calibri"/>
                <a:sym typeface="Calibri"/>
              </a:rPr>
              <a:t>Desarrollar una </a:t>
            </a:r>
            <a:r>
              <a:rPr lang="es-MX" sz="1700" b="1" dirty="0">
                <a:solidFill>
                  <a:schemeClr val="accent1">
                    <a:lumMod val="50000"/>
                  </a:schemeClr>
                </a:solidFill>
                <a:latin typeface="Roboto" charset="0"/>
                <a:ea typeface="Roboto" charset="0"/>
                <a:cs typeface="Calibri"/>
                <a:sym typeface="Calibri"/>
              </a:rPr>
              <a:t>política territorial </a:t>
            </a:r>
            <a:r>
              <a:rPr lang="es-MX" sz="1700" dirty="0">
                <a:solidFill>
                  <a:schemeClr val="accent1">
                    <a:lumMod val="50000"/>
                  </a:schemeClr>
                </a:solidFill>
                <a:latin typeface="Roboto" charset="0"/>
                <a:ea typeface="Roboto" charset="0"/>
                <a:cs typeface="Calibri"/>
                <a:sym typeface="Calibri"/>
              </a:rPr>
              <a:t>que promueva la </a:t>
            </a:r>
            <a:r>
              <a:rPr lang="es-MX" sz="1700" b="1" dirty="0">
                <a:solidFill>
                  <a:schemeClr val="accent1">
                    <a:lumMod val="50000"/>
                  </a:schemeClr>
                </a:solidFill>
                <a:latin typeface="Roboto" charset="0"/>
                <a:ea typeface="Roboto" charset="0"/>
                <a:cs typeface="Calibri"/>
                <a:sym typeface="Calibri"/>
              </a:rPr>
              <a:t>alfabetización en sentido amplio y construya </a:t>
            </a:r>
            <a:r>
              <a:rPr lang="es-MX" sz="1500" b="1" dirty="0">
                <a:solidFill>
                  <a:schemeClr val="accent1">
                    <a:lumMod val="50000"/>
                  </a:schemeClr>
                </a:solidFill>
                <a:latin typeface="Roboto" charset="0"/>
                <a:ea typeface="Roboto" charset="0"/>
                <a:cs typeface="Calibri"/>
                <a:sym typeface="Noto Sans Symbols"/>
              </a:rPr>
              <a:t> igualdad en el acceso a la cultura desde la primera infancia.</a:t>
            </a:r>
          </a:p>
          <a:p>
            <a:pPr marL="285750" lvl="0" indent="-285750" algn="just">
              <a:lnSpc>
                <a:spcPct val="120000"/>
              </a:lnSpc>
              <a:spcBef>
                <a:spcPts val="0"/>
              </a:spcBef>
              <a:buClr>
                <a:srgbClr val="000000"/>
              </a:buClr>
              <a:buFont typeface="Arial" pitchFamily="34" charset="0"/>
              <a:buChar char="•"/>
            </a:pPr>
            <a:endParaRPr lang="es-MX" sz="1500" dirty="0">
              <a:solidFill>
                <a:schemeClr val="accent1">
                  <a:lumMod val="50000"/>
                </a:schemeClr>
              </a:solidFill>
              <a:latin typeface="Roboto" charset="0"/>
              <a:ea typeface="Roboto" charset="0"/>
              <a:cs typeface="Calibri"/>
              <a:sym typeface="Noto Sans Symbols"/>
            </a:endParaRPr>
          </a:p>
          <a:p>
            <a:pPr marL="285750" lvl="0" indent="-285750" algn="just">
              <a:lnSpc>
                <a:spcPct val="120000"/>
              </a:lnSpc>
              <a:spcBef>
                <a:spcPts val="0"/>
              </a:spcBef>
              <a:buClr>
                <a:srgbClr val="000000"/>
              </a:buClr>
              <a:buFont typeface="Arial" pitchFamily="34" charset="0"/>
              <a:buChar char="•"/>
            </a:pPr>
            <a:r>
              <a:rPr lang="es-MX" sz="1700" dirty="0">
                <a:solidFill>
                  <a:schemeClr val="accent1">
                    <a:lumMod val="50000"/>
                  </a:schemeClr>
                </a:solidFill>
                <a:latin typeface="Roboto" charset="0"/>
                <a:ea typeface="Roboto" charset="0"/>
                <a:cs typeface="Times New Roman" panose="02020603050405020304" pitchFamily="18" charset="0"/>
                <a:sym typeface="Arial"/>
              </a:rPr>
              <a:t>Fortalecer los procesos de aprendizaje de todas las niñas y niños que transitan la educación inicial  haciendo </a:t>
            </a:r>
            <a:r>
              <a:rPr lang="es-MX" sz="1700" b="1" dirty="0">
                <a:solidFill>
                  <a:schemeClr val="accent1">
                    <a:lumMod val="50000"/>
                  </a:schemeClr>
                </a:solidFill>
                <a:latin typeface="Roboto" charset="0"/>
                <a:ea typeface="Roboto" charset="0"/>
                <a:cs typeface="Times New Roman" panose="02020603050405020304" pitchFamily="18" charset="0"/>
                <a:sym typeface="Arial"/>
              </a:rPr>
              <a:t>eje en dos campos del conocimiento: la alfabetización inicial y  la introducción al conocimiento matemático</a:t>
            </a:r>
            <a:r>
              <a:rPr lang="es-MX" sz="2000" b="1" dirty="0">
                <a:solidFill>
                  <a:schemeClr val="accent1">
                    <a:lumMod val="50000"/>
                  </a:schemeClr>
                </a:solidFill>
                <a:latin typeface="Roboto" charset="0"/>
                <a:ea typeface="Roboto" charset="0"/>
                <a:cs typeface="Roboto"/>
                <a:sym typeface="Roboto"/>
              </a:rPr>
              <a:t>. </a:t>
            </a:r>
          </a:p>
          <a:p>
            <a:pPr marL="285750" lvl="0" indent="-285750" algn="just">
              <a:lnSpc>
                <a:spcPct val="120000"/>
              </a:lnSpc>
              <a:spcBef>
                <a:spcPts val="0"/>
              </a:spcBef>
              <a:buClr>
                <a:srgbClr val="000000"/>
              </a:buClr>
              <a:buFont typeface="Arial" pitchFamily="34" charset="0"/>
              <a:buChar char="•"/>
            </a:pPr>
            <a:endParaRPr lang="es-MX" sz="2300" dirty="0">
              <a:solidFill>
                <a:schemeClr val="accent1">
                  <a:lumMod val="50000"/>
                </a:schemeClr>
              </a:solidFill>
              <a:latin typeface="Roboto" charset="0"/>
              <a:ea typeface="Roboto" charset="0"/>
              <a:cs typeface="Roboto"/>
              <a:sym typeface="Roboto"/>
            </a:endParaRPr>
          </a:p>
          <a:p>
            <a:pPr marL="285750" lvl="0" indent="-285750" algn="just">
              <a:lnSpc>
                <a:spcPct val="120000"/>
              </a:lnSpc>
              <a:spcBef>
                <a:spcPts val="0"/>
              </a:spcBef>
              <a:buClr>
                <a:srgbClr val="000000"/>
              </a:buClr>
              <a:buFont typeface="Arial" pitchFamily="34" charset="0"/>
              <a:buChar char="•"/>
            </a:pPr>
            <a:r>
              <a:rPr lang="es-MX" sz="1700" dirty="0">
                <a:solidFill>
                  <a:schemeClr val="accent1">
                    <a:lumMod val="50000"/>
                  </a:schemeClr>
                </a:solidFill>
                <a:latin typeface="Roboto" charset="0"/>
                <a:ea typeface="Roboto" charset="0"/>
                <a:cs typeface="Calibri"/>
                <a:sym typeface="Calibri"/>
              </a:rPr>
              <a:t>Favorecer y ampliar la participación de las </a:t>
            </a:r>
            <a:r>
              <a:rPr lang="es-MX" sz="1700" b="1" dirty="0">
                <a:solidFill>
                  <a:schemeClr val="accent1">
                    <a:lumMod val="50000"/>
                  </a:schemeClr>
                </a:solidFill>
                <a:latin typeface="Roboto" charset="0"/>
                <a:ea typeface="Roboto" charset="0"/>
                <a:cs typeface="Calibri"/>
                <a:sym typeface="Calibri"/>
              </a:rPr>
              <a:t>familias </a:t>
            </a:r>
            <a:r>
              <a:rPr lang="es-MX" sz="1700" dirty="0">
                <a:solidFill>
                  <a:schemeClr val="accent1">
                    <a:lumMod val="50000"/>
                  </a:schemeClr>
                </a:solidFill>
                <a:latin typeface="Roboto" charset="0"/>
                <a:ea typeface="Roboto" charset="0"/>
                <a:cs typeface="Calibri"/>
                <a:sym typeface="Calibri"/>
              </a:rPr>
              <a:t>en el  acompañamiento a las </a:t>
            </a:r>
            <a:r>
              <a:rPr lang="es-MX" sz="1700" b="1" dirty="0">
                <a:solidFill>
                  <a:schemeClr val="accent1">
                    <a:lumMod val="50000"/>
                  </a:schemeClr>
                </a:solidFill>
                <a:latin typeface="Roboto" charset="0"/>
                <a:ea typeface="Roboto" charset="0"/>
                <a:cs typeface="Calibri"/>
                <a:sym typeface="Calibri"/>
              </a:rPr>
              <a:t>trayectorias escolares de las niñas y niños del nivel inicial.</a:t>
            </a:r>
          </a:p>
          <a:p>
            <a:pPr marL="285750" lvl="0" indent="-285750" algn="just">
              <a:lnSpc>
                <a:spcPct val="120000"/>
              </a:lnSpc>
              <a:spcBef>
                <a:spcPts val="0"/>
              </a:spcBef>
              <a:buClr>
                <a:srgbClr val="000000"/>
              </a:buClr>
              <a:buFont typeface="Arial" pitchFamily="34" charset="0"/>
              <a:buChar char="•"/>
            </a:pPr>
            <a:endParaRPr lang="es-MX" sz="1800" dirty="0">
              <a:solidFill>
                <a:schemeClr val="accent1">
                  <a:lumMod val="50000"/>
                </a:schemeClr>
              </a:solidFill>
              <a:latin typeface="Roboto" charset="0"/>
              <a:ea typeface="Roboto" charset="0"/>
              <a:cs typeface="Roboto"/>
              <a:sym typeface="Roboto"/>
            </a:endParaRPr>
          </a:p>
          <a:p>
            <a:pPr marL="285750" lvl="0" indent="-285750" algn="just">
              <a:lnSpc>
                <a:spcPct val="120000"/>
              </a:lnSpc>
              <a:spcBef>
                <a:spcPts val="0"/>
              </a:spcBef>
              <a:buClr>
                <a:srgbClr val="000000"/>
              </a:buClr>
              <a:buFont typeface="Arial" pitchFamily="34" charset="0"/>
              <a:buChar char="•"/>
            </a:pPr>
            <a:r>
              <a:rPr lang="es-MX" sz="1700" dirty="0">
                <a:solidFill>
                  <a:schemeClr val="accent1">
                    <a:lumMod val="50000"/>
                  </a:schemeClr>
                </a:solidFill>
                <a:latin typeface="Roboto" charset="0"/>
                <a:ea typeface="Roboto" charset="0"/>
                <a:cs typeface="Calibri"/>
                <a:sym typeface="Calibri"/>
              </a:rPr>
              <a:t>Brindar asistencia técnica y formación  a los equipos técnicos jurisdiccionales, supervisores/ inspectores/coordinadores, directivos y docentes.</a:t>
            </a:r>
            <a:endParaRPr lang="es-MX" sz="1500" dirty="0">
              <a:solidFill>
                <a:schemeClr val="accent1">
                  <a:lumMod val="50000"/>
                </a:schemeClr>
              </a:solidFill>
              <a:latin typeface="Roboto" charset="0"/>
              <a:ea typeface="Roboto" charset="0"/>
              <a:cs typeface="Noto Sans Symbols"/>
              <a:sym typeface="Noto Sans Symbols"/>
            </a:endParaRPr>
          </a:p>
          <a:p>
            <a:endParaRPr lang="es-AR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881" y="5627122"/>
            <a:ext cx="4090988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34ECF3D-CC33-F3F0-1EFA-AD2F45F97F09}"/>
              </a:ext>
            </a:extLst>
          </p:cNvPr>
          <p:cNvSpPr txBox="1"/>
          <p:nvPr/>
        </p:nvSpPr>
        <p:spPr>
          <a:xfrm>
            <a:off x="7428411" y="2084832"/>
            <a:ext cx="3739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A continuación veremos como a través de las acciones realizadas se fueron concretando durante 2022 y 2023</a:t>
            </a:r>
          </a:p>
        </p:txBody>
      </p:sp>
    </p:spTree>
    <p:extLst>
      <p:ext uri="{BB962C8B-B14F-4D97-AF65-F5344CB8AC3E}">
        <p14:creationId xmlns:p14="http://schemas.microsoft.com/office/powerpoint/2010/main" val="33608663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63542" y="3226607"/>
            <a:ext cx="3214366" cy="2766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62856" y="3165232"/>
            <a:ext cx="3441463" cy="267286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6"/>
          <p:cNvSpPr txBox="1">
            <a:spLocks noGrp="1"/>
          </p:cNvSpPr>
          <p:nvPr>
            <p:ph type="title"/>
          </p:nvPr>
        </p:nvSpPr>
        <p:spPr>
          <a:xfrm>
            <a:off x="738818" y="831600"/>
            <a:ext cx="7786800" cy="4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400"/>
              <a:buFont typeface="Calibri"/>
              <a:buNone/>
            </a:pPr>
            <a:r>
              <a:rPr lang="es-ES" sz="2400" b="1" dirty="0">
                <a:latin typeface="Calibri"/>
                <a:ea typeface="Calibri"/>
                <a:cs typeface="Calibri"/>
                <a:sym typeface="Calibri"/>
              </a:rPr>
              <a:t>DE LOS PROPÓSITOS A LAS LÍNEAS de acción</a:t>
            </a:r>
            <a:endParaRPr sz="2400" b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Imagen 6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FA78FE3E-9724-3A53-B002-A3D152938B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6237" y="5997029"/>
            <a:ext cx="4086225" cy="733425"/>
          </a:xfrm>
          <a:prstGeom prst="rect">
            <a:avLst/>
          </a:prstGeom>
        </p:spPr>
      </p:pic>
      <p:sp>
        <p:nvSpPr>
          <p:cNvPr id="2" name="1 Marcador de texto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3425868"/>
          </a:xfrm>
        </p:spPr>
        <p:txBody>
          <a:bodyPr/>
          <a:lstStyle/>
          <a:p>
            <a:r>
              <a:rPr lang="es-AR" dirty="0"/>
              <a:t>                                                                       </a:t>
            </a:r>
          </a:p>
        </p:txBody>
      </p:sp>
      <p:sp>
        <p:nvSpPr>
          <p:cNvPr id="3" name="2 Rectángulo"/>
          <p:cNvSpPr/>
          <p:nvPr/>
        </p:nvSpPr>
        <p:spPr>
          <a:xfrm>
            <a:off x="858129" y="3249637"/>
            <a:ext cx="3327877" cy="2560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dirty="0"/>
              <a:t>1.- </a:t>
            </a:r>
            <a:r>
              <a:rPr lang="es-AR" sz="2000" dirty="0"/>
              <a:t>Libros, más   libros y todos los libros a disposición de los niños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6"/>
          <p:cNvSpPr txBox="1">
            <a:spLocks noGrp="1"/>
          </p:cNvSpPr>
          <p:nvPr>
            <p:ph type="title"/>
          </p:nvPr>
        </p:nvSpPr>
        <p:spPr>
          <a:xfrm>
            <a:off x="738818" y="831600"/>
            <a:ext cx="7786800" cy="4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400"/>
              <a:buFont typeface="Calibri"/>
              <a:buNone/>
            </a:pPr>
            <a:r>
              <a:rPr lang="es-ES" sz="2400" b="1" dirty="0">
                <a:latin typeface="Calibri"/>
                <a:ea typeface="Calibri"/>
                <a:cs typeface="Calibri"/>
                <a:sym typeface="Calibri"/>
              </a:rPr>
              <a:t>DE LOS PROPÓSITOS A LAS LÍNEAS de acción</a:t>
            </a:r>
            <a:endParaRPr sz="2400" b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Imagen 6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FA78FE3E-9724-3A53-B002-A3D152938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6237" y="5997029"/>
            <a:ext cx="4086225" cy="733425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370770" y="2447779"/>
            <a:ext cx="3666657" cy="34471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dirty="0"/>
              <a:t>1.- </a:t>
            </a:r>
            <a:r>
              <a:rPr lang="es-AR" sz="2000" dirty="0"/>
              <a:t>Libros, más   libros y todos los libros a disposición de los niños 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7CD16A3-E79D-7A45-0232-D5D51E3E3C81}"/>
              </a:ext>
            </a:extLst>
          </p:cNvPr>
          <p:cNvSpPr txBox="1"/>
          <p:nvPr/>
        </p:nvSpPr>
        <p:spPr>
          <a:xfrm>
            <a:off x="4772296" y="3997905"/>
            <a:ext cx="68884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Este año se entregaran  51.218 libros  con una inversión total de 126.566.249,80 $</a:t>
            </a:r>
          </a:p>
          <a:p>
            <a:endParaRPr lang="es-AR" dirty="0"/>
          </a:p>
          <a:p>
            <a:r>
              <a:rPr lang="es-AR" dirty="0"/>
              <a:t>Se entregaran Ludotecas_ Juegos para patios _ ADM Aulas Digitales  Móviles</a:t>
            </a:r>
          </a:p>
          <a:p>
            <a:endParaRPr lang="es-AR" dirty="0"/>
          </a:p>
          <a:p>
            <a:endParaRPr lang="es-AR" dirty="0"/>
          </a:p>
          <a:p>
            <a:endParaRPr lang="es-AR" dirty="0"/>
          </a:p>
          <a:p>
            <a:endParaRPr lang="es-AR" dirty="0"/>
          </a:p>
          <a:p>
            <a:endParaRPr lang="es-AR" dirty="0"/>
          </a:p>
          <a:p>
            <a:endParaRPr lang="es-AR" dirty="0"/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6954377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995146"/>
          </a:xfrm>
        </p:spPr>
        <p:txBody>
          <a:bodyPr>
            <a:normAutofit/>
          </a:bodyPr>
          <a:lstStyle/>
          <a:p>
            <a:r>
              <a:rPr lang="es-AR" dirty="0"/>
              <a:t>1.- Libros , libros y más libros . </a:t>
            </a:r>
            <a:br>
              <a:rPr lang="es-AR" dirty="0"/>
            </a:br>
            <a:r>
              <a:rPr lang="es-AR" dirty="0">
                <a:solidFill>
                  <a:srgbClr val="0070C0"/>
                </a:solidFill>
              </a:rPr>
              <a:t>Los libros que llegan y los que habitan en la escuela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024127" y="3219188"/>
            <a:ext cx="4754880" cy="3090171"/>
          </a:xfrm>
        </p:spPr>
        <p:txBody>
          <a:bodyPr/>
          <a:lstStyle/>
          <a:p>
            <a:endParaRPr lang="es-AR" dirty="0"/>
          </a:p>
          <a:p>
            <a:endParaRPr lang="es-AR" dirty="0"/>
          </a:p>
          <a:p>
            <a:endParaRPr lang="es-AR" dirty="0"/>
          </a:p>
          <a:p>
            <a:endParaRPr lang="es-AR" dirty="0"/>
          </a:p>
          <a:p>
            <a:endParaRPr lang="es-AR" dirty="0"/>
          </a:p>
          <a:p>
            <a:endParaRPr lang="es-AR" dirty="0"/>
          </a:p>
          <a:p>
            <a:endParaRPr lang="es-A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135" y="3379907"/>
            <a:ext cx="3316288" cy="258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479" y="2764591"/>
            <a:ext cx="3646249" cy="2705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021" y="5990160"/>
            <a:ext cx="4084638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2 Rectángulo">
            <a:extLst>
              <a:ext uri="{FF2B5EF4-FFF2-40B4-BE49-F238E27FC236}">
                <a16:creationId xmlns:a16="http://schemas.microsoft.com/office/drawing/2014/main" id="{3532AFB3-E49D-C7A0-F12F-A7B41F980307}"/>
              </a:ext>
            </a:extLst>
          </p:cNvPr>
          <p:cNvSpPr/>
          <p:nvPr/>
        </p:nvSpPr>
        <p:spPr>
          <a:xfrm>
            <a:off x="9875519" y="4586067"/>
            <a:ext cx="1892973" cy="15052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dirty="0"/>
              <a:t>1.- </a:t>
            </a:r>
            <a:r>
              <a:rPr lang="es-AR" sz="2000" dirty="0"/>
              <a:t>Libros, más   libros y todos los libros a disposición de los niños </a:t>
            </a:r>
          </a:p>
        </p:txBody>
      </p:sp>
    </p:spTree>
    <p:extLst>
      <p:ext uri="{BB962C8B-B14F-4D97-AF65-F5344CB8AC3E}">
        <p14:creationId xmlns:p14="http://schemas.microsoft.com/office/powerpoint/2010/main" val="10895490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Rectángulo">
            <a:extLst>
              <a:ext uri="{FF2B5EF4-FFF2-40B4-BE49-F238E27FC236}">
                <a16:creationId xmlns:a16="http://schemas.microsoft.com/office/drawing/2014/main" id="{85A4FA2B-6989-4931-3C75-E1E327375A8E}"/>
              </a:ext>
            </a:extLst>
          </p:cNvPr>
          <p:cNvSpPr/>
          <p:nvPr/>
        </p:nvSpPr>
        <p:spPr>
          <a:xfrm>
            <a:off x="9973994" y="4923693"/>
            <a:ext cx="1842868" cy="16037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dirty="0"/>
              <a:t>1.- </a:t>
            </a:r>
            <a:r>
              <a:rPr lang="es-AR" sz="2000" dirty="0"/>
              <a:t>Libros, más   libros y todos los libros a disposición de los niños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12d4baf58bc_0_14"/>
          <p:cNvSpPr/>
          <p:nvPr/>
        </p:nvSpPr>
        <p:spPr>
          <a:xfrm>
            <a:off x="1524000" y="404813"/>
            <a:ext cx="9144000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endParaRPr sz="2000" b="1" i="1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480" name="Google Shape;480;g12d4baf58bc_0_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37421" y="2250832"/>
            <a:ext cx="4193705" cy="3760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640" y="5877426"/>
            <a:ext cx="4084638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270;p6">
            <a:extLst>
              <a:ext uri="{FF2B5EF4-FFF2-40B4-BE49-F238E27FC236}">
                <a16:creationId xmlns:a16="http://schemas.microsoft.com/office/drawing/2014/main" id="{2839D1FA-CEBC-7ED4-BF37-A8DD316FF8F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8818" y="831600"/>
            <a:ext cx="7786800" cy="4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400"/>
              <a:buFont typeface="Calibri"/>
              <a:buNone/>
            </a:pPr>
            <a:r>
              <a:rPr lang="es-ES" sz="2400" b="1" dirty="0">
                <a:latin typeface="Calibri"/>
                <a:ea typeface="Calibri"/>
                <a:cs typeface="Calibri"/>
                <a:sym typeface="Calibri"/>
              </a:rPr>
              <a:t>DE LOS PROPÓSITOS A LAS LÍNEAS de acción</a:t>
            </a:r>
            <a:endParaRPr sz="2400" b="1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12d4c5e47ab_0_369"/>
          <p:cNvSpPr/>
          <p:nvPr/>
        </p:nvSpPr>
        <p:spPr>
          <a:xfrm>
            <a:off x="0" y="2420500"/>
            <a:ext cx="11390100" cy="13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endParaRPr sz="2000" b="1" i="1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graphicFrame>
        <p:nvGraphicFramePr>
          <p:cNvPr id="550" name="Google Shape;550;g12d4c5e47ab_0_369"/>
          <p:cNvGraphicFramePr/>
          <p:nvPr>
            <p:extLst>
              <p:ext uri="{D42A27DB-BD31-4B8C-83A1-F6EECF244321}">
                <p14:modId xmlns:p14="http://schemas.microsoft.com/office/powerpoint/2010/main" val="2611480745"/>
              </p:ext>
            </p:extLst>
          </p:nvPr>
        </p:nvGraphicFramePr>
        <p:xfrm>
          <a:off x="26505" y="566530"/>
          <a:ext cx="12191999" cy="5393388"/>
        </p:xfrm>
        <a:graphic>
          <a:graphicData uri="http://schemas.openxmlformats.org/drawingml/2006/table">
            <a:tbl>
              <a:tblPr>
                <a:noFill/>
                <a:tableStyleId>{65CA2D79-3978-47D9-9878-4781767187B4}</a:tableStyleId>
              </a:tblPr>
              <a:tblGrid>
                <a:gridCol w="32466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702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120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630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98266">
                <a:tc gridSpan="4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b="1" dirty="0"/>
                        <a:t>ESQUEMA DEL DISPOSITIVO DE FORTALECIMIENTO E INTENSIFICACIÓN</a:t>
                      </a:r>
                      <a:endParaRPr b="1" dirty="0"/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b="1" dirty="0">
                          <a:solidFill>
                            <a:schemeClr val="bg1"/>
                          </a:solidFill>
                        </a:rPr>
                        <a:t> </a:t>
                      </a:r>
                      <a:endParaRPr sz="1000" b="1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797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b="1" dirty="0"/>
                        <a:t>ENCUENTRO 1</a:t>
                      </a:r>
                      <a:endParaRPr sz="1000" b="1" dirty="0"/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b="1" dirty="0"/>
                        <a:t>PRESENCIAL</a:t>
                      </a:r>
                      <a:endParaRPr sz="1000" b="1" dirty="0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b="1"/>
                        <a:t>ENCUENTRO 2</a:t>
                      </a:r>
                      <a:endParaRPr sz="1000" b="1"/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b="1"/>
                        <a:t>VIRTUAL</a:t>
                      </a:r>
                      <a:endParaRPr sz="1000" b="1"/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b="1"/>
                        <a:t>La misma semana en dos días diferentes</a:t>
                      </a:r>
                      <a:endParaRPr sz="1000" b="1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b="1"/>
                        <a:t>ENCUENTRO 3</a:t>
                      </a:r>
                      <a:endParaRPr sz="1000" b="1"/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b="1"/>
                        <a:t>PRESENCIAL</a:t>
                      </a:r>
                      <a:endParaRPr sz="1000" b="1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39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AR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endParaRPr sz="1200" b="1" dirty="0">
                        <a:latin typeface="+mn-lt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endParaRPr sz="1200" b="1" dirty="0">
                        <a:latin typeface="+mn-lt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endParaRPr sz="1200" b="1" dirty="0">
                        <a:latin typeface="+mn-lt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801" y="6131545"/>
            <a:ext cx="4084638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Google Shape;480;g12d4baf58bc_0_14">
            <a:extLst>
              <a:ext uri="{FF2B5EF4-FFF2-40B4-BE49-F238E27FC236}">
                <a16:creationId xmlns:a16="http://schemas.microsoft.com/office/drawing/2014/main" id="{AEF0B41F-A57F-16DB-A73B-4C124D0119B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30265" y="5134708"/>
            <a:ext cx="1477107" cy="129885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D9C57C6-BACF-6A0D-42E4-42FABED12C38}"/>
              </a:ext>
            </a:extLst>
          </p:cNvPr>
          <p:cNvSpPr txBox="1"/>
          <p:nvPr/>
        </p:nvSpPr>
        <p:spPr>
          <a:xfrm>
            <a:off x="467140" y="3030583"/>
            <a:ext cx="11310730" cy="73866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AR" dirty="0"/>
              <a:t>Se desarrolla este recorrido y luego se da continuidad con otras acciones que permitieron que la tarea compartida se ampliara y desarrollara </a:t>
            </a:r>
          </a:p>
          <a:p>
            <a:endParaRPr lang="es-AR" dirty="0"/>
          </a:p>
          <a:p>
            <a:endParaRPr lang="es-AR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84459" y="1021174"/>
            <a:ext cx="10288935" cy="4605947"/>
          </a:xfrm>
        </p:spPr>
        <p:txBody>
          <a:bodyPr>
            <a:noAutofit/>
          </a:bodyPr>
          <a:lstStyle/>
          <a:p>
            <a:r>
              <a:rPr lang="es-AR" sz="1600" b="1" dirty="0">
                <a:solidFill>
                  <a:srgbClr val="00B0F0"/>
                </a:solidFill>
                <a:latin typeface="+mn-lt"/>
              </a:rPr>
              <a:t>Nos planteamos al inicio </a:t>
            </a:r>
            <a:br>
              <a:rPr lang="es-AR" sz="1600" b="1" dirty="0">
                <a:solidFill>
                  <a:srgbClr val="00B0F0"/>
                </a:solidFill>
                <a:latin typeface="+mn-lt"/>
              </a:rPr>
            </a:br>
            <a:br>
              <a:rPr lang="es-AR" sz="1600" b="1" dirty="0">
                <a:solidFill>
                  <a:srgbClr val="00B0F0"/>
                </a:solidFill>
                <a:latin typeface="+mn-lt"/>
              </a:rPr>
            </a:br>
            <a:r>
              <a:rPr lang="es-AR" sz="1600" b="1" dirty="0">
                <a:solidFill>
                  <a:srgbClr val="00B0F0"/>
                </a:solidFill>
                <a:latin typeface="+mn-lt"/>
              </a:rPr>
              <a:t>I_Reconocer , visualizar los problemas </a:t>
            </a:r>
            <a:br>
              <a:rPr lang="es-AR" sz="1600" b="1" dirty="0">
                <a:solidFill>
                  <a:srgbClr val="00B0F0"/>
                </a:solidFill>
                <a:latin typeface="+mn-lt"/>
              </a:rPr>
            </a:br>
            <a:br>
              <a:rPr lang="es-AR" sz="1600" b="1" dirty="0">
                <a:solidFill>
                  <a:srgbClr val="00B0F0"/>
                </a:solidFill>
                <a:latin typeface="+mn-lt"/>
              </a:rPr>
            </a:br>
            <a:r>
              <a:rPr lang="es-AR" sz="1600" b="1" dirty="0">
                <a:solidFill>
                  <a:srgbClr val="00B0F0"/>
                </a:solidFill>
                <a:latin typeface="+mn-lt"/>
              </a:rPr>
              <a:t>II_ Frente a los problemas… </a:t>
            </a:r>
            <a:r>
              <a:rPr lang="es-AR" sz="1600" dirty="0"/>
              <a:t>La gran responsabilidad de la política educativa </a:t>
            </a:r>
            <a:br>
              <a:rPr lang="es-AR" sz="1600" dirty="0"/>
            </a:br>
            <a:r>
              <a:rPr lang="es-AR" sz="1600" dirty="0">
                <a:solidFill>
                  <a:srgbClr val="00B0F0"/>
                </a:solidFill>
                <a:latin typeface="Roboto" charset="0"/>
                <a:ea typeface="Roboto" charset="0"/>
              </a:rPr>
              <a:t>*El acompañamiento de las trayectorias escolares  y *el fortalecimiento de la enseñanza . </a:t>
            </a:r>
            <a:br>
              <a:rPr lang="es-AR" sz="1600" dirty="0">
                <a:solidFill>
                  <a:srgbClr val="00B0F0"/>
                </a:solidFill>
                <a:latin typeface="Roboto" charset="0"/>
                <a:ea typeface="Roboto" charset="0"/>
              </a:rPr>
            </a:br>
            <a:r>
              <a:rPr lang="es-AR" sz="1600" dirty="0">
                <a:solidFill>
                  <a:srgbClr val="00B0F0"/>
                </a:solidFill>
                <a:latin typeface="Roboto" charset="0"/>
                <a:ea typeface="Roboto" charset="0"/>
              </a:rPr>
              <a:t>Con focalización en Alfabetización inicial y Matemática</a:t>
            </a:r>
            <a:br>
              <a:rPr lang="es-AR" sz="1600" b="1" dirty="0">
                <a:solidFill>
                  <a:srgbClr val="00B0F0"/>
                </a:solidFill>
                <a:latin typeface="+mn-lt"/>
              </a:rPr>
            </a:br>
            <a:br>
              <a:rPr lang="es-AR" sz="1600" b="1" dirty="0">
                <a:solidFill>
                  <a:srgbClr val="00B0F0"/>
                </a:solidFill>
                <a:latin typeface="+mn-lt"/>
              </a:rPr>
            </a:br>
            <a:r>
              <a:rPr lang="es-AR" sz="1600" b="1" dirty="0">
                <a:solidFill>
                  <a:srgbClr val="00B0F0"/>
                </a:solidFill>
                <a:latin typeface="+mn-lt"/>
              </a:rPr>
              <a:t>III_ ¿Para qué? </a:t>
            </a:r>
            <a:r>
              <a:rPr lang="es-AR" sz="1600" dirty="0">
                <a:solidFill>
                  <a:srgbClr val="00B0F0"/>
                </a:solidFill>
                <a:latin typeface="+mn-lt"/>
              </a:rPr>
              <a:t>Interviene el estado/política publica </a:t>
            </a:r>
            <a:br>
              <a:rPr lang="es-AR" sz="1600" dirty="0">
                <a:solidFill>
                  <a:srgbClr val="00B0F0"/>
                </a:solidFill>
                <a:latin typeface="+mn-lt"/>
              </a:rPr>
            </a:br>
            <a:br>
              <a:rPr lang="es-AR" sz="1600" dirty="0">
                <a:solidFill>
                  <a:srgbClr val="00B0F0"/>
                </a:solidFill>
                <a:latin typeface="+mn-lt"/>
              </a:rPr>
            </a:br>
            <a:r>
              <a:rPr lang="es-AR" sz="1600" dirty="0">
                <a:ea typeface="Times New Roman"/>
                <a:cs typeface="Times New Roman"/>
              </a:rPr>
              <a:t>“</a:t>
            </a:r>
            <a:r>
              <a:rPr lang="es-AR" sz="1600" i="1" dirty="0">
                <a:solidFill>
                  <a:srgbClr val="231F20"/>
                </a:solidFill>
                <a:ea typeface="Times New Roman"/>
                <a:cs typeface="Times New Roman"/>
              </a:rPr>
              <a:t>Nuestro objetivo es generar </a:t>
            </a:r>
            <a:r>
              <a:rPr lang="es-AR" sz="1600" b="1" i="1" dirty="0">
                <a:solidFill>
                  <a:srgbClr val="231F20"/>
                </a:solidFill>
                <a:ea typeface="Times New Roman"/>
                <a:cs typeface="Times New Roman"/>
              </a:rPr>
              <a:t>igualdad de posibilidades de acceso a los conocimientos </a:t>
            </a:r>
            <a:r>
              <a:rPr lang="es-AR" sz="1600" i="1" dirty="0">
                <a:solidFill>
                  <a:srgbClr val="231F20"/>
                </a:solidFill>
                <a:ea typeface="Times New Roman"/>
                <a:cs typeface="Times New Roman"/>
              </a:rPr>
              <a:t>que contribuyan a la integración social plena de los niños y niñas y al sostén de valores que favorezcan el bien común, la convivencia social, el trabajo compartido y el respeto por las diferencias.” (NAP 2004 </a:t>
            </a:r>
            <a:r>
              <a:rPr lang="es-AR" sz="1600" i="1" dirty="0" err="1">
                <a:solidFill>
                  <a:srgbClr val="231F20"/>
                </a:solidFill>
                <a:ea typeface="Times New Roman"/>
                <a:cs typeface="Times New Roman"/>
              </a:rPr>
              <a:t>Pag.</a:t>
            </a:r>
            <a:r>
              <a:rPr lang="es-AR" sz="1600" i="1" dirty="0">
                <a:solidFill>
                  <a:srgbClr val="231F20"/>
                </a:solidFill>
                <a:ea typeface="Times New Roman"/>
                <a:cs typeface="Times New Roman"/>
              </a:rPr>
              <a:t> 6)</a:t>
            </a:r>
            <a:br>
              <a:rPr lang="es-AR" sz="1600" dirty="0">
                <a:latin typeface="Calibri"/>
                <a:ea typeface="Calibri"/>
                <a:cs typeface="Times New Roman"/>
              </a:rPr>
            </a:br>
            <a:br>
              <a:rPr lang="es-AR" sz="1600" dirty="0">
                <a:solidFill>
                  <a:srgbClr val="00B0F0"/>
                </a:solidFill>
                <a:latin typeface="+mn-lt"/>
              </a:rPr>
            </a:br>
            <a:r>
              <a:rPr lang="es-AR" sz="1600" b="1" dirty="0">
                <a:solidFill>
                  <a:srgbClr val="00B0F0"/>
                </a:solidFill>
                <a:latin typeface="+mn-lt"/>
              </a:rPr>
              <a:t>IV_ ¿Como? </a:t>
            </a:r>
            <a:r>
              <a:rPr lang="es-AR" sz="1600" dirty="0">
                <a:solidFill>
                  <a:srgbClr val="00B0F0"/>
                </a:solidFill>
                <a:latin typeface="+mn-lt"/>
              </a:rPr>
              <a:t>Interviene el estado/política publica   </a:t>
            </a:r>
            <a:br>
              <a:rPr lang="es-AR" sz="1600" dirty="0">
                <a:solidFill>
                  <a:srgbClr val="00B0F0"/>
                </a:solidFill>
                <a:latin typeface="+mn-lt"/>
              </a:rPr>
            </a:br>
            <a:r>
              <a:rPr lang="es-AR" sz="1600" dirty="0">
                <a:solidFill>
                  <a:srgbClr val="00B0F0"/>
                </a:solidFill>
                <a:latin typeface="+mn-lt"/>
              </a:rPr>
              <a:t>Proponiendo acciones para lograr ofrecer…</a:t>
            </a:r>
            <a:r>
              <a:rPr lang="es-AR" sz="1600" b="1" dirty="0">
                <a:solidFill>
                  <a:srgbClr val="00B0F0"/>
                </a:solidFill>
                <a:latin typeface="+mn-lt"/>
              </a:rPr>
              <a:t>Educación Integral </a:t>
            </a:r>
            <a:br>
              <a:rPr lang="es-AR" sz="2400" dirty="0">
                <a:solidFill>
                  <a:srgbClr val="00B0F0"/>
                </a:solidFill>
                <a:latin typeface="+mn-lt"/>
              </a:rPr>
            </a:br>
            <a:endParaRPr lang="es-AR" sz="1600" dirty="0">
              <a:solidFill>
                <a:srgbClr val="00B0F0"/>
              </a:solidFill>
              <a:latin typeface="+mn-l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881" y="5627122"/>
            <a:ext cx="4090988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03650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12d4baf58bc_0_14"/>
          <p:cNvSpPr/>
          <p:nvPr/>
        </p:nvSpPr>
        <p:spPr>
          <a:xfrm>
            <a:off x="1524000" y="404813"/>
            <a:ext cx="9144000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endParaRPr sz="2000" b="1" i="1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480" name="Google Shape;480;g12d4baf58bc_0_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180380"/>
            <a:ext cx="2839897" cy="2330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640" y="5877426"/>
            <a:ext cx="4084638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270;p6">
            <a:extLst>
              <a:ext uri="{FF2B5EF4-FFF2-40B4-BE49-F238E27FC236}">
                <a16:creationId xmlns:a16="http://schemas.microsoft.com/office/drawing/2014/main" id="{2839D1FA-CEBC-7ED4-BF37-A8DD316FF8F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2277" y="404813"/>
            <a:ext cx="11453182" cy="775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400"/>
              <a:buFont typeface="Calibri"/>
              <a:buNone/>
            </a:pPr>
            <a:r>
              <a:rPr lang="es-ES" sz="2400" b="1" dirty="0">
                <a:latin typeface="Calibri"/>
                <a:ea typeface="Calibri"/>
                <a:cs typeface="Calibri"/>
                <a:sym typeface="Calibri"/>
              </a:rPr>
              <a:t>DE LOS PROPÓSITOS A LAS LÍNEAS de acción_ </a:t>
            </a:r>
            <a:r>
              <a:rPr lang="es-ES" sz="2400" b="1" dirty="0" err="1">
                <a:latin typeface="Calibri"/>
                <a:ea typeface="Calibri"/>
                <a:cs typeface="Calibri"/>
                <a:sym typeface="Calibri"/>
              </a:rPr>
              <a:t>hoy_al</a:t>
            </a:r>
            <a:r>
              <a:rPr lang="es-ES" sz="2400" b="1" dirty="0">
                <a:latin typeface="Calibri"/>
                <a:ea typeface="Calibri"/>
                <a:cs typeface="Calibri"/>
                <a:sym typeface="Calibri"/>
              </a:rPr>
              <a:t> reconocimiento de lo realizado conjuntamente</a:t>
            </a:r>
            <a:endParaRPr sz="24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3F8949B-E6E6-B4D0-61AD-26CD49D87124}"/>
              </a:ext>
            </a:extLst>
          </p:cNvPr>
          <p:cNvSpPr txBox="1"/>
          <p:nvPr/>
        </p:nvSpPr>
        <p:spPr>
          <a:xfrm>
            <a:off x="2993043" y="874644"/>
            <a:ext cx="9082415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b="1" dirty="0"/>
              <a:t>Visitas al territorio con propuestas de trabajo presencial con docentes equipos técnicos y profesores formadores.</a:t>
            </a:r>
          </a:p>
          <a:p>
            <a:endParaRPr lang="es-AR" sz="1600" b="1" dirty="0"/>
          </a:p>
          <a:p>
            <a:r>
              <a:rPr lang="es-AR" sz="1600" b="1" dirty="0"/>
              <a:t>Constitución de equipo de trabajo compartido con profesores formadores.</a:t>
            </a:r>
          </a:p>
          <a:p>
            <a:endParaRPr lang="es-AR" sz="1600" b="1" dirty="0"/>
          </a:p>
          <a:p>
            <a:r>
              <a:rPr lang="es-AR" sz="1600" b="1" dirty="0"/>
              <a:t>Revisión del DC a la luz de las temáticas propias del fortalecimiento en Matemática y Alfabetización </a:t>
            </a:r>
          </a:p>
          <a:p>
            <a:r>
              <a:rPr lang="es-AR" sz="1600" b="1" dirty="0"/>
              <a:t>También se trabajo la revisión del lugar del juego en la planificación y en el DC </a:t>
            </a:r>
          </a:p>
          <a:p>
            <a:endParaRPr lang="es-AR" sz="1600" b="1" dirty="0"/>
          </a:p>
          <a:p>
            <a:r>
              <a:rPr lang="es-AR" sz="1600" b="1" dirty="0"/>
              <a:t>Realización de reuniones periódicas con lecturas y devoluciones de las producciones provinciales. A cargo de especialistas. </a:t>
            </a:r>
          </a:p>
          <a:p>
            <a:endParaRPr lang="es-AR" sz="1600" b="1" dirty="0"/>
          </a:p>
          <a:p>
            <a:r>
              <a:rPr lang="es-AR" sz="1600" b="1" dirty="0"/>
              <a:t>Trabajo sostenido de revisión de la formulación curricular al mismo tiempo que se revisan y proponen practicas de enseñanza acordes con las revisiones.</a:t>
            </a:r>
          </a:p>
          <a:p>
            <a:endParaRPr lang="es-AR" sz="1600" b="1" dirty="0"/>
          </a:p>
          <a:p>
            <a:r>
              <a:rPr lang="es-AR" sz="1600" b="1" dirty="0"/>
              <a:t>Participación en </a:t>
            </a:r>
            <a:r>
              <a:rPr lang="es-AR" sz="1600" b="1" dirty="0" err="1"/>
              <a:t>padlet</a:t>
            </a:r>
            <a:r>
              <a:rPr lang="es-AR" sz="1600" b="1" dirty="0"/>
              <a:t> donde se comparten las puestas en acción de las propuestas.</a:t>
            </a:r>
          </a:p>
          <a:p>
            <a:endParaRPr lang="es-AR" sz="1600" b="1" dirty="0"/>
          </a:p>
          <a:p>
            <a:r>
              <a:rPr lang="es-AR" sz="1600" b="1" dirty="0"/>
              <a:t>Acompañamiento a docentes en el terreno construyendo en forma conjunta las propuestas y sus revisiones.</a:t>
            </a:r>
          </a:p>
          <a:p>
            <a:endParaRPr lang="es-AR" sz="1600" b="1" dirty="0"/>
          </a:p>
          <a:p>
            <a:r>
              <a:rPr lang="es-AR" sz="1600" b="1" dirty="0"/>
              <a:t>Encuentros mensuales con referentes de diferentes provincias y los especialistas en Alfabetización y Matemática</a:t>
            </a:r>
          </a:p>
          <a:p>
            <a:endParaRPr lang="es-AR" dirty="0"/>
          </a:p>
          <a:p>
            <a:endParaRPr lang="es-AR" dirty="0"/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204302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12d4baf58bc_0_14"/>
          <p:cNvSpPr/>
          <p:nvPr/>
        </p:nvSpPr>
        <p:spPr>
          <a:xfrm>
            <a:off x="1524000" y="404813"/>
            <a:ext cx="9144000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endParaRPr sz="2000" b="1" i="1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480" name="Google Shape;480;g12d4baf58bc_0_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1530" y="4689609"/>
            <a:ext cx="2519840" cy="2113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640" y="5877426"/>
            <a:ext cx="4084638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270;p6">
            <a:extLst>
              <a:ext uri="{FF2B5EF4-FFF2-40B4-BE49-F238E27FC236}">
                <a16:creationId xmlns:a16="http://schemas.microsoft.com/office/drawing/2014/main" id="{2839D1FA-CEBC-7ED4-BF37-A8DD316FF8F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3616" y="201732"/>
            <a:ext cx="11067700" cy="4616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buSzPts val="2400"/>
            </a:pPr>
            <a:r>
              <a:rPr lang="es-ES" sz="2400" b="1" dirty="0">
                <a:latin typeface="Calibri"/>
                <a:ea typeface="Calibri"/>
                <a:cs typeface="Calibri"/>
                <a:sym typeface="Calibri"/>
              </a:rPr>
              <a:t>Lo realizado conjuntamente supone un modo particular de construcción del conocimiento didáctico en un ir y venir constante en teorías y practicas, reflexiones sobre las practicas y nuevas propuestas realizado en forma cooperativa en equipos de trabajo con múltiples miradas. Docentes Directivos Educadores/ras Profesores Formadores Equipos técnicos Especialistas</a:t>
            </a:r>
            <a:br>
              <a:rPr lang="es-ES" sz="2400" b="1" dirty="0">
                <a:latin typeface="Calibri"/>
                <a:ea typeface="Calibri"/>
                <a:cs typeface="Calibri"/>
                <a:sym typeface="Calibri"/>
              </a:rPr>
            </a:br>
            <a:br>
              <a:rPr lang="es-ES" sz="2400" b="1" dirty="0">
                <a:latin typeface="Calibri"/>
                <a:ea typeface="Calibri"/>
                <a:cs typeface="Calibri"/>
                <a:sym typeface="Calibri"/>
              </a:rPr>
            </a:br>
            <a:br>
              <a:rPr lang="es-ES" sz="24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es-ES" sz="2400" b="1" dirty="0">
                <a:latin typeface="Calibri"/>
                <a:ea typeface="Calibri"/>
                <a:cs typeface="Calibri"/>
                <a:sym typeface="Calibri"/>
              </a:rPr>
              <a:t>Todo esto contribuye al logro de avances hacia el abordaje del planteo inicial </a:t>
            </a:r>
            <a:br>
              <a:rPr lang="es-ES" sz="24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es-ES" sz="1800" b="1" dirty="0">
                <a:latin typeface="Calibri"/>
                <a:ea typeface="Calibri"/>
                <a:cs typeface="Calibri"/>
                <a:sym typeface="Calibri"/>
              </a:rPr>
              <a:t>(…)</a:t>
            </a:r>
            <a:r>
              <a:rPr lang="es-AR" sz="1800" i="1" dirty="0">
                <a:solidFill>
                  <a:srgbClr val="231F20"/>
                </a:solidFill>
                <a:ea typeface="Times New Roman"/>
                <a:cs typeface="Times New Roman"/>
              </a:rPr>
              <a:t>generar </a:t>
            </a:r>
            <a:r>
              <a:rPr lang="es-AR" sz="1800" b="1" i="1" dirty="0">
                <a:solidFill>
                  <a:srgbClr val="231F20"/>
                </a:solidFill>
                <a:ea typeface="Times New Roman"/>
                <a:cs typeface="Times New Roman"/>
              </a:rPr>
              <a:t>igualdad de posibilidades de acceso a los conocimientos </a:t>
            </a:r>
            <a:r>
              <a:rPr lang="es-AR" sz="1800" i="1" dirty="0">
                <a:solidFill>
                  <a:srgbClr val="231F20"/>
                </a:solidFill>
                <a:ea typeface="Times New Roman"/>
                <a:cs typeface="Times New Roman"/>
              </a:rPr>
              <a:t>que contribuyan a la integración social plena de los niños y niñas y al sostén de valores que favorezcan el bien común, la convivencia social, el trabajo compartido y el respeto por las diferencias.” (NAP 2004 </a:t>
            </a:r>
            <a:r>
              <a:rPr lang="es-AR" sz="1800" i="1" dirty="0" err="1">
                <a:solidFill>
                  <a:srgbClr val="231F20"/>
                </a:solidFill>
                <a:ea typeface="Times New Roman"/>
                <a:cs typeface="Times New Roman"/>
              </a:rPr>
              <a:t>Pag.</a:t>
            </a:r>
            <a:r>
              <a:rPr lang="es-AR" sz="1800" i="1" dirty="0">
                <a:solidFill>
                  <a:srgbClr val="231F20"/>
                </a:solidFill>
                <a:ea typeface="Times New Roman"/>
                <a:cs typeface="Times New Roman"/>
              </a:rPr>
              <a:t> 6) proponiendo </a:t>
            </a:r>
            <a:r>
              <a:rPr lang="es-AR" sz="1800" b="1" i="1" dirty="0">
                <a:solidFill>
                  <a:srgbClr val="231F20"/>
                </a:solidFill>
                <a:ea typeface="Times New Roman"/>
                <a:cs typeface="Times New Roman"/>
              </a:rPr>
              <a:t>Educación integral </a:t>
            </a:r>
            <a:br>
              <a:rPr lang="es-AR" sz="1800" dirty="0">
                <a:latin typeface="Calibri"/>
                <a:ea typeface="Calibri"/>
                <a:cs typeface="Times New Roman"/>
              </a:rPr>
            </a:br>
            <a:br>
              <a:rPr lang="es-AR" sz="1800" dirty="0">
                <a:latin typeface="Calibri"/>
                <a:ea typeface="Calibri"/>
                <a:cs typeface="Times New Roman"/>
              </a:rPr>
            </a:br>
            <a:r>
              <a:rPr lang="es-AR" sz="2400" b="1" dirty="0">
                <a:latin typeface="Calibri"/>
                <a:ea typeface="Calibri"/>
                <a:cs typeface="Times New Roman"/>
              </a:rPr>
              <a:t>Todo esto lo podremos reconocer hoy en los relatos , en las voces de los docentes, quienes (</a:t>
            </a:r>
            <a:r>
              <a:rPr lang="es-AR" sz="2400" dirty="0">
                <a:latin typeface="Calibri"/>
                <a:ea typeface="Calibri"/>
                <a:cs typeface="Times New Roman"/>
              </a:rPr>
              <a:t>acompañados por sus equipos jurisdiccionales, referentes, y especialistas que asesoraron /orientaron la construcción de propuestas de enseñanza</a:t>
            </a:r>
            <a:r>
              <a:rPr lang="es-AR" sz="2400" b="1" dirty="0">
                <a:latin typeface="Calibri"/>
                <a:ea typeface="Calibri"/>
                <a:cs typeface="Times New Roman"/>
              </a:rPr>
              <a:t>) nos ofrecerán compartir y socializar sus experiencias.</a:t>
            </a:r>
            <a:endParaRPr sz="1800" b="1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95289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55877" y="2321169"/>
            <a:ext cx="4529797" cy="3577795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6"/>
          <p:cNvSpPr txBox="1">
            <a:spLocks noGrp="1"/>
          </p:cNvSpPr>
          <p:nvPr>
            <p:ph type="title"/>
          </p:nvPr>
        </p:nvSpPr>
        <p:spPr>
          <a:xfrm>
            <a:off x="738818" y="831600"/>
            <a:ext cx="7786800" cy="4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400"/>
              <a:buFont typeface="Calibri"/>
              <a:buNone/>
            </a:pPr>
            <a:r>
              <a:rPr lang="es-ES" sz="2400" b="1" dirty="0">
                <a:latin typeface="Calibri"/>
                <a:ea typeface="Calibri"/>
                <a:cs typeface="Calibri"/>
                <a:sym typeface="Calibri"/>
              </a:rPr>
              <a:t>DE LOS PROPÓSITOS A LAS LÍNEAS de acción</a:t>
            </a:r>
            <a:endParaRPr sz="2400" b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Imagen 6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FA78FE3E-9724-3A53-B002-A3D152938B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6237" y="5997029"/>
            <a:ext cx="4086225" cy="733425"/>
          </a:xfrm>
          <a:prstGeom prst="rect">
            <a:avLst/>
          </a:prstGeom>
        </p:spPr>
      </p:pic>
      <p:sp>
        <p:nvSpPr>
          <p:cNvPr id="2" name="1 Marcador de texto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3425868"/>
          </a:xfrm>
        </p:spPr>
        <p:txBody>
          <a:bodyPr/>
          <a:lstStyle/>
          <a:p>
            <a:r>
              <a:rPr lang="es-AR" dirty="0"/>
              <a:t>       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5966809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672678" y="49574"/>
            <a:ext cx="10515600" cy="1325563"/>
          </a:xfrm>
        </p:spPr>
        <p:txBody>
          <a:bodyPr/>
          <a:lstStyle/>
          <a:p>
            <a:r>
              <a:rPr lang="es-AR" dirty="0"/>
              <a:t>3</a:t>
            </a:r>
            <a:r>
              <a:rPr lang="es-AR" sz="3200" b="1" dirty="0"/>
              <a:t>.- Dispositivos de formación : DNEI- </a:t>
            </a:r>
            <a:r>
              <a:rPr lang="es-AR" sz="3200" b="1" dirty="0" err="1"/>
              <a:t>INFoD</a:t>
            </a:r>
            <a:endParaRPr lang="es-AR" sz="3200" b="1" dirty="0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83007" y="960600"/>
            <a:ext cx="9222376" cy="5582205"/>
          </a:xfrm>
        </p:spPr>
        <p:txBody>
          <a:bodyPr>
            <a:normAutofit fontScale="25000" lnSpcReduction="20000"/>
          </a:bodyPr>
          <a:lstStyle/>
          <a:p>
            <a:pPr marL="571500" lvl="1" indent="0">
              <a:buNone/>
            </a:pPr>
            <a:r>
              <a:rPr lang="es-AR" sz="9600" dirty="0"/>
              <a:t>Seguimos acompañando las Trayectorias educativas docentes</a:t>
            </a:r>
          </a:p>
          <a:p>
            <a:endParaRPr lang="es-AR" sz="3400" dirty="0"/>
          </a:p>
          <a:p>
            <a:endParaRPr lang="es-AR" sz="3400" b="1" dirty="0"/>
          </a:p>
          <a:p>
            <a:pPr marL="114300" indent="0">
              <a:buNone/>
            </a:pPr>
            <a:r>
              <a:rPr lang="es-AR" sz="9600" b="1" dirty="0">
                <a:solidFill>
                  <a:srgbClr val="0070C0"/>
                </a:solidFill>
              </a:rPr>
              <a:t>Tramos y Trayectos formativos</a:t>
            </a:r>
          </a:p>
          <a:p>
            <a:r>
              <a:rPr lang="es-AR" sz="7200" dirty="0">
                <a:solidFill>
                  <a:schemeClr val="tx1"/>
                </a:solidFill>
              </a:rPr>
              <a:t>Comenzar a escribir en el nivel inicial: ¿Cuándo? ¿Cómo? Y ¿Por qué</a:t>
            </a:r>
          </a:p>
          <a:p>
            <a:endParaRPr lang="es-AR" sz="7200" dirty="0">
              <a:solidFill>
                <a:schemeClr val="tx1"/>
              </a:solidFill>
            </a:endParaRPr>
          </a:p>
          <a:p>
            <a:r>
              <a:rPr lang="es-AR" sz="7200" dirty="0">
                <a:solidFill>
                  <a:schemeClr val="tx1"/>
                </a:solidFill>
              </a:rPr>
              <a:t>Nociones Espaciales en la Educación Inicial. ¿Cómo abordarlas?</a:t>
            </a:r>
          </a:p>
          <a:p>
            <a:pPr lvl="1"/>
            <a:endParaRPr lang="es-AR" sz="7200" dirty="0">
              <a:solidFill>
                <a:schemeClr val="tx1"/>
              </a:solidFill>
            </a:endParaRPr>
          </a:p>
          <a:p>
            <a:pPr lvl="1"/>
            <a:r>
              <a:rPr lang="es-AR" sz="7200" dirty="0">
                <a:solidFill>
                  <a:schemeClr val="tx1"/>
                </a:solidFill>
              </a:rPr>
              <a:t>Los medios digitales en la enseñanza de la geometría y la lectura y escritura literaria en el Nivel Inicial </a:t>
            </a:r>
          </a:p>
          <a:p>
            <a:pPr lvl="1"/>
            <a:r>
              <a:rPr lang="es-AR" sz="7200" dirty="0">
                <a:solidFill>
                  <a:schemeClr val="tx1"/>
                </a:solidFill>
              </a:rPr>
              <a:t>Los medios digitales en la enseñanza de las practicas del lenguaje y de los conocimientos espaciales en matemática</a:t>
            </a:r>
          </a:p>
          <a:p>
            <a:pPr marL="1028700" lvl="2" indent="0">
              <a:buNone/>
            </a:pPr>
            <a:r>
              <a:rPr lang="es-AR" sz="7200" i="1" dirty="0">
                <a:solidFill>
                  <a:schemeClr val="tx1"/>
                </a:solidFill>
              </a:rPr>
              <a:t>Dan continuidad a los tramos dictados en julio sobre </a:t>
            </a:r>
            <a:r>
              <a:rPr lang="es-AR" sz="7200" i="1" dirty="0" err="1">
                <a:solidFill>
                  <a:schemeClr val="tx1"/>
                </a:solidFill>
              </a:rPr>
              <a:t>Educacion</a:t>
            </a:r>
            <a:r>
              <a:rPr lang="es-AR" sz="7200" i="1" dirty="0">
                <a:solidFill>
                  <a:schemeClr val="tx1"/>
                </a:solidFill>
              </a:rPr>
              <a:t> Digital </a:t>
            </a:r>
          </a:p>
          <a:p>
            <a:endParaRPr lang="es-AR" sz="7200" dirty="0">
              <a:solidFill>
                <a:schemeClr val="tx1"/>
              </a:solidFill>
            </a:endParaRPr>
          </a:p>
          <a:p>
            <a:r>
              <a:rPr lang="es-AR" sz="7200" dirty="0">
                <a:solidFill>
                  <a:schemeClr val="tx1"/>
                </a:solidFill>
              </a:rPr>
              <a:t>Patios que enseñan en la escuela infantil</a:t>
            </a:r>
          </a:p>
          <a:p>
            <a:endParaRPr lang="es-AR" sz="7200" dirty="0">
              <a:solidFill>
                <a:schemeClr val="tx1"/>
              </a:solidFill>
            </a:endParaRPr>
          </a:p>
          <a:p>
            <a:r>
              <a:rPr lang="es-AR" sz="7200" dirty="0">
                <a:solidFill>
                  <a:schemeClr val="tx1"/>
                </a:solidFill>
              </a:rPr>
              <a:t>Experiencias que abren mundos en la primera infancia: la formación personal y social desde el juego y las experiencias estéticas. </a:t>
            </a:r>
          </a:p>
          <a:p>
            <a:endParaRPr lang="es-AR" sz="7000" dirty="0"/>
          </a:p>
          <a:p>
            <a:pPr marL="114300" indent="0">
              <a:buNone/>
            </a:pPr>
            <a:r>
              <a:rPr lang="es-AR" sz="7200" dirty="0"/>
              <a:t>	</a:t>
            </a:r>
          </a:p>
        </p:txBody>
      </p:sp>
      <p:sp>
        <p:nvSpPr>
          <p:cNvPr id="15" name="14 Marcador de texto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endParaRPr lang="es-AR" dirty="0"/>
          </a:p>
          <a:p>
            <a:endParaRPr lang="es-AR" dirty="0"/>
          </a:p>
        </p:txBody>
      </p:sp>
      <p:sp>
        <p:nvSpPr>
          <p:cNvPr id="16" name="15 Marcador de texto"/>
          <p:cNvSpPr>
            <a:spLocks noGrp="1"/>
          </p:cNvSpPr>
          <p:nvPr>
            <p:ph type="body" idx="4294967295"/>
          </p:nvPr>
        </p:nvSpPr>
        <p:spPr>
          <a:xfrm>
            <a:off x="8015524" y="1193064"/>
            <a:ext cx="4964483" cy="4880758"/>
          </a:xfrm>
        </p:spPr>
        <p:txBody>
          <a:bodyPr>
            <a:normAutofit/>
          </a:bodyPr>
          <a:lstStyle/>
          <a:p>
            <a:pPr marL="990600" lvl="2" indent="0">
              <a:buNone/>
            </a:pPr>
            <a:r>
              <a:rPr lang="es-AR" sz="2800" b="1" dirty="0">
                <a:solidFill>
                  <a:srgbClr val="0070C0"/>
                </a:solidFill>
              </a:rPr>
              <a:t>Postítulos</a:t>
            </a:r>
          </a:p>
          <a:p>
            <a:pPr lvl="2"/>
            <a:r>
              <a:rPr lang="es-AR" sz="1800" dirty="0"/>
              <a:t>Primera Infancia</a:t>
            </a:r>
          </a:p>
          <a:p>
            <a:pPr lvl="2"/>
            <a:r>
              <a:rPr lang="es-AR" sz="1800" dirty="0"/>
              <a:t>Educación Digital y robótica</a:t>
            </a:r>
          </a:p>
          <a:p>
            <a:pPr marL="1028700" lvl="2" indent="0">
              <a:buClr>
                <a:srgbClr val="000000"/>
              </a:buClr>
              <a:buSzPts val="1800"/>
              <a:buNone/>
            </a:pPr>
            <a:r>
              <a:rPr lang="es-AR" sz="1600" dirty="0">
                <a:solidFill>
                  <a:srgbClr val="000000"/>
                </a:solidFill>
              </a:rPr>
              <a:t> </a:t>
            </a:r>
            <a:endParaRPr lang="es-AR" sz="2800" dirty="0"/>
          </a:p>
        </p:txBody>
      </p:sp>
      <p:sp>
        <p:nvSpPr>
          <p:cNvPr id="17" name="16 Flecha derecha"/>
          <p:cNvSpPr/>
          <p:nvPr/>
        </p:nvSpPr>
        <p:spPr>
          <a:xfrm>
            <a:off x="8015524" y="1215507"/>
            <a:ext cx="851770" cy="6764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8" name="17 Flecha abajo"/>
          <p:cNvSpPr/>
          <p:nvPr/>
        </p:nvSpPr>
        <p:spPr>
          <a:xfrm>
            <a:off x="4205680" y="1375137"/>
            <a:ext cx="977030" cy="6764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512" y="6126163"/>
            <a:ext cx="4084638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Google Shape;269;p6">
            <a:extLst>
              <a:ext uri="{FF2B5EF4-FFF2-40B4-BE49-F238E27FC236}">
                <a16:creationId xmlns:a16="http://schemas.microsoft.com/office/drawing/2014/main" id="{0B847C1B-AE51-9C10-4D5C-32CC83CEE24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72468" y="4403188"/>
            <a:ext cx="1871003" cy="14349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57784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5794" y="585216"/>
            <a:ext cx="12096205" cy="1499616"/>
          </a:xfrm>
        </p:spPr>
        <p:txBody>
          <a:bodyPr>
            <a:normAutofit fontScale="90000"/>
          </a:bodyPr>
          <a:lstStyle/>
          <a:p>
            <a:br>
              <a:rPr lang="es-AR" sz="4000" kern="1200" dirty="0">
                <a:solidFill>
                  <a:prstClr val="black"/>
                </a:solidFill>
                <a:latin typeface="Calibri"/>
                <a:ea typeface="+mj-ea"/>
                <a:cs typeface="+mj-cs"/>
              </a:rPr>
            </a:br>
            <a:r>
              <a:rPr lang="es-AR" sz="4000" kern="1200" dirty="0">
                <a:solidFill>
                  <a:prstClr val="black"/>
                </a:solidFill>
                <a:latin typeface="Calibri"/>
                <a:ea typeface="+mj-ea"/>
                <a:cs typeface="+mj-cs"/>
              </a:rPr>
              <a:t>Tal como ya enunciamos seguimos trabajando de modo colectivo y federal para “La inclusión educativa como derecho” : </a:t>
            </a:r>
            <a:br>
              <a:rPr lang="es-AR" sz="4000" kern="1200" dirty="0">
                <a:solidFill>
                  <a:prstClr val="black"/>
                </a:solidFill>
                <a:latin typeface="Calibri"/>
                <a:ea typeface="+mj-ea"/>
                <a:cs typeface="+mj-cs"/>
              </a:rPr>
            </a:br>
            <a:r>
              <a:rPr lang="es-AR" sz="2800" kern="1200" dirty="0">
                <a:solidFill>
                  <a:srgbClr val="0070C0"/>
                </a:solidFill>
                <a:latin typeface="Calibri"/>
                <a:ea typeface="+mj-ea"/>
                <a:cs typeface="+mj-cs"/>
              </a:rPr>
              <a:t>ofreciendo formación igualitaria para todos  y  todas independientemente del origen y de las condiciones en que tiene lugar su crianza.</a:t>
            </a:r>
            <a:br>
              <a:rPr lang="es-AR" sz="2800" kern="1200" dirty="0">
                <a:solidFill>
                  <a:srgbClr val="0070C0"/>
                </a:solidFill>
                <a:latin typeface="Calibri"/>
                <a:ea typeface="+mj-ea"/>
                <a:cs typeface="+mj-cs"/>
              </a:rPr>
            </a:br>
            <a:endParaRPr lang="es-AR" dirty="0">
              <a:solidFill>
                <a:srgbClr val="0070C0"/>
              </a:solidFill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0" y="2423214"/>
            <a:ext cx="4754880" cy="4023360"/>
          </a:xfrm>
        </p:spPr>
        <p:txBody>
          <a:bodyPr/>
          <a:lstStyle/>
          <a:p>
            <a:pPr marL="228600" indent="-228600">
              <a:spcBef>
                <a:spcPts val="1000"/>
              </a:spcBef>
              <a:buClrTx/>
              <a:buSzTx/>
              <a:buNone/>
            </a:pPr>
            <a:r>
              <a:rPr lang="es-AR" sz="2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	Requiere  </a:t>
            </a:r>
          </a:p>
          <a:p>
            <a:pPr marL="228600" lvl="0" indent="-228600">
              <a:spcBef>
                <a:spcPts val="1000"/>
              </a:spcBef>
              <a:buClrTx/>
              <a:buSzTx/>
              <a:buNone/>
            </a:pPr>
            <a:r>
              <a:rPr lang="es-AR" sz="2800" kern="1200" dirty="0">
                <a:solidFill>
                  <a:srgbClr val="00B050"/>
                </a:solidFill>
                <a:latin typeface="Calibri"/>
                <a:ea typeface="+mn-ea"/>
                <a:cs typeface="+mn-cs"/>
              </a:rPr>
              <a:t>	</a:t>
            </a:r>
            <a:r>
              <a:rPr lang="es-AR" sz="2800" kern="1200" dirty="0">
                <a:solidFill>
                  <a:srgbClr val="0070C0"/>
                </a:solidFill>
                <a:latin typeface="Calibri"/>
                <a:ea typeface="+mn-ea"/>
                <a:cs typeface="+mn-cs"/>
              </a:rPr>
              <a:t>políticas estatales </a:t>
            </a:r>
            <a:r>
              <a:rPr lang="es-AR" sz="2800" kern="1200" dirty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y la </a:t>
            </a:r>
            <a:r>
              <a:rPr lang="es-AR" sz="2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defensa explícita de los derechos educativos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idx="2"/>
          </p:nvPr>
        </p:nvSpPr>
        <p:spPr>
          <a:xfrm>
            <a:off x="5939215" y="1979112"/>
            <a:ext cx="5441547" cy="4317722"/>
          </a:xfrm>
        </p:spPr>
        <p:txBody>
          <a:bodyPr>
            <a:normAutofit/>
          </a:bodyPr>
          <a:lstStyle/>
          <a:p>
            <a:pPr indent="-457200">
              <a:spcBef>
                <a:spcPts val="1000"/>
              </a:spcBef>
              <a:buClrTx/>
              <a:buSzTx/>
              <a:buFont typeface="Arial" pitchFamily="34" charset="0"/>
              <a:buChar char="•"/>
            </a:pPr>
            <a:endParaRPr lang="es-ES_tradnl" sz="2800" kern="1200" dirty="0">
              <a:solidFill>
                <a:srgbClr val="0070C0"/>
              </a:solidFill>
              <a:latin typeface="Calibri"/>
              <a:ea typeface="+mn-ea"/>
              <a:cs typeface="+mn-cs"/>
            </a:endParaRPr>
          </a:p>
          <a:p>
            <a:pPr indent="-457200">
              <a:spcBef>
                <a:spcPts val="1000"/>
              </a:spcBef>
              <a:buClrTx/>
              <a:buSzTx/>
              <a:buFont typeface="Arial" pitchFamily="34" charset="0"/>
              <a:buChar char="•"/>
            </a:pPr>
            <a:r>
              <a:rPr lang="es-ES_tradnl" sz="2800" kern="1200" dirty="0">
                <a:solidFill>
                  <a:srgbClr val="0070C0"/>
                </a:solidFill>
                <a:latin typeface="Calibri"/>
                <a:ea typeface="+mn-ea"/>
                <a:cs typeface="+mn-cs"/>
              </a:rPr>
              <a:t>Derecho a la No discriminación</a:t>
            </a:r>
          </a:p>
          <a:p>
            <a:pPr marL="514350" lvl="0" indent="-514350">
              <a:spcBef>
                <a:spcPts val="1000"/>
              </a:spcBef>
              <a:buClrTx/>
              <a:buSzTx/>
              <a:buFont typeface="Arial" pitchFamily="34" charset="0"/>
              <a:buChar char="•"/>
            </a:pPr>
            <a:r>
              <a:rPr lang="es-ES_tradnl" sz="2800" kern="1200" dirty="0">
                <a:solidFill>
                  <a:srgbClr val="0070C0"/>
                </a:solidFill>
                <a:latin typeface="Calibri"/>
                <a:ea typeface="+mn-ea"/>
                <a:cs typeface="+mn-cs"/>
              </a:rPr>
              <a:t>Derecho a la vida , a la educación y al desarrollo</a:t>
            </a:r>
          </a:p>
          <a:p>
            <a:pPr marL="514350" lvl="0" indent="-514350">
              <a:spcBef>
                <a:spcPts val="1000"/>
              </a:spcBef>
              <a:buClrTx/>
              <a:buSzTx/>
              <a:buFont typeface="Arial" pitchFamily="34" charset="0"/>
              <a:buChar char="•"/>
            </a:pPr>
            <a:r>
              <a:rPr lang="es-ES_tradnl" sz="2800" kern="1200" dirty="0">
                <a:solidFill>
                  <a:srgbClr val="0070C0"/>
                </a:solidFill>
                <a:latin typeface="Calibri"/>
                <a:ea typeface="+mn-ea"/>
                <a:cs typeface="+mn-cs"/>
              </a:rPr>
              <a:t>Derecho a  la libertad de    expresión y a ser escuchado</a:t>
            </a:r>
            <a:endParaRPr lang="es-AR" sz="2800" kern="1200" dirty="0">
              <a:solidFill>
                <a:srgbClr val="0070C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4 Flecha derecha"/>
          <p:cNvSpPr/>
          <p:nvPr/>
        </p:nvSpPr>
        <p:spPr>
          <a:xfrm>
            <a:off x="4754880" y="3125652"/>
            <a:ext cx="977030" cy="11899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876873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2" name="Picture 4" descr="DSC0594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188914"/>
            <a:ext cx="8277225" cy="620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9763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108781c6fcc_1_88"/>
          <p:cNvSpPr txBox="1">
            <a:spLocks noGrp="1"/>
          </p:cNvSpPr>
          <p:nvPr>
            <p:ph type="title"/>
          </p:nvPr>
        </p:nvSpPr>
        <p:spPr>
          <a:xfrm>
            <a:off x="831851" y="1709739"/>
            <a:ext cx="10515600" cy="2852700"/>
          </a:xfrm>
          <a:prstGeom prst="rect">
            <a:avLst/>
          </a:prstGeom>
          <a:solidFill>
            <a:srgbClr val="0072BC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72BC"/>
              </a:buClr>
              <a:buSzPts val="2500"/>
              <a:buFont typeface="Arial"/>
              <a:buNone/>
            </a:pPr>
            <a:br>
              <a:rPr lang="es-ES" sz="8000" b="1" i="1" dirty="0">
                <a:solidFill>
                  <a:srgbClr val="FFFFFF"/>
                </a:solidFill>
              </a:rPr>
            </a:br>
            <a:r>
              <a:rPr lang="es-ES" sz="8000" b="1" i="1" dirty="0">
                <a:solidFill>
                  <a:srgbClr val="FFFFFF"/>
                </a:solidFill>
              </a:rPr>
              <a:t>¡MUCHAS GRACIAS</a:t>
            </a:r>
            <a:r>
              <a:rPr lang="es-ES" sz="9600" b="1" i="1" dirty="0">
                <a:solidFill>
                  <a:srgbClr val="FFFFFF"/>
                </a:solidFill>
              </a:rPr>
              <a:t>!</a:t>
            </a:r>
            <a:endParaRPr sz="9600" b="1" i="1" dirty="0">
              <a:solidFill>
                <a:srgbClr val="FFFFFF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72BC"/>
              </a:buClr>
              <a:buSzPts val="2500"/>
              <a:buFont typeface="Arial"/>
              <a:buNone/>
            </a:pPr>
            <a:br>
              <a:rPr lang="es-ES" sz="4000" b="1" i="1" dirty="0">
                <a:solidFill>
                  <a:srgbClr val="FFFFFF"/>
                </a:solidFill>
              </a:rPr>
            </a:br>
            <a:endParaRPr sz="4000" b="1" i="1" dirty="0">
              <a:solidFill>
                <a:srgbClr val="FFFFFF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2BC"/>
              </a:buClr>
              <a:buSzPts val="4000"/>
              <a:buFont typeface="Calibri"/>
              <a:buNone/>
            </a:pPr>
            <a:endParaRPr sz="3200" b="1" dirty="0">
              <a:solidFill>
                <a:srgbClr val="376092"/>
              </a:solidFill>
            </a:endParaRPr>
          </a:p>
        </p:txBody>
      </p:sp>
      <p:sp>
        <p:nvSpPr>
          <p:cNvPr id="444" name="Google Shape;444;g108781c6fcc_1_8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fld id="{00000000-1234-1234-1234-123412341234}" type="slidenum">
              <a:rPr lang="es-ES"/>
              <a:pPr/>
              <a:t>36</a:t>
            </a:fld>
            <a:endParaRPr/>
          </a:p>
        </p:txBody>
      </p:sp>
      <p:sp>
        <p:nvSpPr>
          <p:cNvPr id="445" name="Google Shape;445;g108781c6fcc_1_88"/>
          <p:cNvSpPr txBox="1"/>
          <p:nvPr/>
        </p:nvSpPr>
        <p:spPr>
          <a:xfrm>
            <a:off x="263048" y="5454977"/>
            <a:ext cx="7553194" cy="1107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algn="r"/>
            <a:r>
              <a:rPr lang="es-ES" sz="3200" u="sng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nivel.inicial@educacion.gob.ar</a:t>
            </a:r>
            <a:endParaRPr sz="3200" dirty="0"/>
          </a:p>
          <a:p>
            <a:endParaRPr sz="32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900" y="5802270"/>
            <a:ext cx="4084638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78639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3148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0" y="595181"/>
            <a:ext cx="12013809" cy="4710041"/>
          </a:xfrm>
        </p:spPr>
        <p:txBody>
          <a:bodyPr>
            <a:normAutofit lnSpcReduction="10000"/>
          </a:bodyPr>
          <a:lstStyle/>
          <a:p>
            <a:pPr marL="571500" lvl="1" indent="0">
              <a:buNone/>
            </a:pPr>
            <a:endParaRPr lang="es-AR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  <a:p>
            <a:pPr lvl="1">
              <a:buFont typeface="Wingdings" pitchFamily="2" charset="2"/>
              <a:buChar char="§"/>
            </a:pPr>
            <a:endParaRPr lang="es-AR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  <a:p>
            <a:pPr lvl="1">
              <a:buFont typeface="Wingdings" pitchFamily="2" charset="2"/>
              <a:buChar char="§"/>
            </a:pPr>
            <a:r>
              <a:rPr lang="es-AR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Se ofrecieron materiales de apoyo ( los que siguen) otros materiales de referencia que se fueron acercando a partir del trabajo reflexivo conjunto.  </a:t>
            </a:r>
          </a:p>
          <a:p>
            <a:pPr marL="571500" lvl="1" indent="0">
              <a:buNone/>
            </a:pPr>
            <a:endParaRPr lang="es-AR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  <a:p>
            <a:pPr marL="571500" lvl="1" indent="0">
              <a:buNone/>
            </a:pPr>
            <a:endParaRPr lang="es-AR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  <a:p>
            <a:pPr lvl="1">
              <a:buFont typeface="Wingdings" pitchFamily="2" charset="2"/>
              <a:buChar char="§"/>
            </a:pPr>
            <a:r>
              <a:rPr lang="es-AR" sz="17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Se va acompañando y se retoman principios pedagógicos propios de la Didáctica de la Educación inicial. </a:t>
            </a:r>
          </a:p>
          <a:p>
            <a:pPr lvl="1">
              <a:buFont typeface="Wingdings" pitchFamily="2" charset="2"/>
              <a:buChar char="§"/>
            </a:pPr>
            <a:endParaRPr lang="es-AR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  <a:p>
            <a:pPr lvl="1">
              <a:buFont typeface="Wingdings" pitchFamily="2" charset="2"/>
              <a:buChar char="§"/>
            </a:pPr>
            <a:endParaRPr lang="es-AR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881" y="5627122"/>
            <a:ext cx="4090988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7794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9"/>
          <p:cNvSpPr txBox="1">
            <a:spLocks noGrp="1"/>
          </p:cNvSpPr>
          <p:nvPr>
            <p:ph type="body" idx="1"/>
          </p:nvPr>
        </p:nvSpPr>
        <p:spPr>
          <a:xfrm>
            <a:off x="408042" y="3320569"/>
            <a:ext cx="10222231" cy="3413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endParaRPr sz="2300"/>
          </a:p>
          <a:p>
            <a:pPr marL="0" lvl="0" indent="0" algn="just" rtl="0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SzPts val="3100"/>
              <a:buNone/>
            </a:pPr>
            <a:endParaRPr sz="3100" i="1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7" name="Google Shape;297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288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9"/>
          <p:cNvPicPr preferRelativeResize="0"/>
          <p:nvPr/>
        </p:nvPicPr>
        <p:blipFill rotWithShape="1">
          <a:blip r:embed="rId4">
            <a:alphaModFix/>
          </a:blip>
          <a:srcRect l="49272" t="12879" r="8045" b="13664"/>
          <a:stretch/>
        </p:blipFill>
        <p:spPr>
          <a:xfrm>
            <a:off x="3207435" y="0"/>
            <a:ext cx="2222694" cy="3052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6353" y="4547342"/>
            <a:ext cx="3071116" cy="1741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69722" y="3528897"/>
            <a:ext cx="3993079" cy="2093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78001" y="1424"/>
            <a:ext cx="441024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353" y="6019995"/>
            <a:ext cx="4090988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octubre | 2013 | habíaunaveztruz">
            <a:extLst>
              <a:ext uri="{FF2B5EF4-FFF2-40B4-BE49-F238E27FC236}">
                <a16:creationId xmlns:a16="http://schemas.microsoft.com/office/drawing/2014/main" id="{D8CA548F-CA95-9FA4-C8CF-F215A083F2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1" r="11993"/>
          <a:stretch/>
        </p:blipFill>
        <p:spPr bwMode="auto">
          <a:xfrm>
            <a:off x="5513555" y="1"/>
            <a:ext cx="2378599" cy="310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ap - Ambiente-social-y-natural - III - pdf Docer.com.ar">
            <a:extLst>
              <a:ext uri="{FF2B5EF4-FFF2-40B4-BE49-F238E27FC236}">
                <a16:creationId xmlns:a16="http://schemas.microsoft.com/office/drawing/2014/main" id="{9CE587C6-77FB-C355-01B1-F0B39523D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91" y="732984"/>
            <a:ext cx="1734767" cy="203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sultado de imagen para NIDOS DE LECTURA">
            <a:extLst>
              <a:ext uri="{FF2B5EF4-FFF2-40B4-BE49-F238E27FC236}">
                <a16:creationId xmlns:a16="http://schemas.microsoft.com/office/drawing/2014/main" id="{4F545F86-6932-1CA0-EF24-089D130F4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70" y="2816543"/>
            <a:ext cx="1628775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5819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80322" y="965043"/>
            <a:ext cx="10771112" cy="2772069"/>
          </a:xfrm>
        </p:spPr>
        <p:txBody>
          <a:bodyPr>
            <a:normAutofit/>
          </a:bodyPr>
          <a:lstStyle/>
          <a:p>
            <a:br>
              <a:rPr lang="es-AR" sz="5400" dirty="0">
                <a:solidFill>
                  <a:srgbClr val="00B0F0"/>
                </a:solidFill>
                <a:latin typeface="+mn-lt"/>
              </a:rPr>
            </a:br>
            <a:br>
              <a:rPr lang="es-AR" sz="5400" dirty="0">
                <a:solidFill>
                  <a:srgbClr val="00B0F0"/>
                </a:solidFill>
                <a:latin typeface="+mn-lt"/>
              </a:rPr>
            </a:br>
            <a:endParaRPr lang="es-AR" dirty="0">
              <a:solidFill>
                <a:srgbClr val="00B0F0"/>
              </a:solidFill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89095" y="1648918"/>
            <a:ext cx="12013809" cy="4710041"/>
          </a:xfrm>
        </p:spPr>
        <p:txBody>
          <a:bodyPr>
            <a:normAutofit lnSpcReduction="10000"/>
          </a:bodyPr>
          <a:lstStyle/>
          <a:p>
            <a:pPr marL="571500" lvl="1" indent="0">
              <a:buNone/>
            </a:pPr>
            <a:endParaRPr lang="es-AR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  <a:p>
            <a:pPr lvl="1">
              <a:buFont typeface="Wingdings" pitchFamily="2" charset="2"/>
              <a:buChar char="§"/>
            </a:pPr>
            <a:endParaRPr lang="es-AR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  <a:p>
            <a:pPr lvl="1">
              <a:buFont typeface="Wingdings" pitchFamily="2" charset="2"/>
              <a:buChar char="§"/>
            </a:pPr>
            <a:r>
              <a:rPr lang="es-AR" sz="1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Se ofrecen materiales de apoyo ( los que siguen) otros materiales de referencia que se fueron acercando a partir del trabajo reflexivo conjunto</a:t>
            </a:r>
            <a:r>
              <a:rPr lang="es-AR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.  </a:t>
            </a:r>
          </a:p>
          <a:p>
            <a:pPr marL="571500" lvl="1" indent="0">
              <a:buNone/>
            </a:pPr>
            <a:endParaRPr lang="es-AR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  <a:p>
            <a:pPr marL="571500" lvl="1" indent="0">
              <a:buNone/>
            </a:pPr>
            <a:endParaRPr lang="es-AR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  <a:p>
            <a:pPr lvl="1">
              <a:buFont typeface="Wingdings" pitchFamily="2" charset="2"/>
              <a:buChar char="§"/>
            </a:pPr>
            <a:r>
              <a:rPr lang="es-AR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Se va acompañando y se retoman principios pedagógicos propios de la Didáctica de la Educación inicial. </a:t>
            </a:r>
          </a:p>
          <a:p>
            <a:pPr lvl="1">
              <a:buFont typeface="Wingdings" pitchFamily="2" charset="2"/>
              <a:buChar char="§"/>
            </a:pPr>
            <a:endParaRPr lang="es-AR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  <a:p>
            <a:pPr lvl="1">
              <a:buFont typeface="Wingdings" pitchFamily="2" charset="2"/>
              <a:buChar char="§"/>
            </a:pPr>
            <a:endParaRPr lang="es-AR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881" y="5627122"/>
            <a:ext cx="4090988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8463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422031" y="611342"/>
            <a:ext cx="11057205" cy="1499616"/>
          </a:xfrm>
        </p:spPr>
        <p:txBody>
          <a:bodyPr>
            <a:normAutofit fontScale="90000"/>
          </a:bodyPr>
          <a:lstStyle/>
          <a:p>
            <a:br>
              <a:rPr lang="es-AR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</a:br>
            <a:r>
              <a:rPr lang="es-AR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Las dimensiones de a enseñanza</a:t>
            </a:r>
            <a:br>
              <a:rPr lang="es-AR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</a:br>
            <a:endParaRPr lang="es-AR" dirty="0">
              <a:solidFill>
                <a:srgbClr val="0070C0"/>
              </a:solidFill>
            </a:endParaRPr>
          </a:p>
        </p:txBody>
      </p:sp>
      <p:sp>
        <p:nvSpPr>
          <p:cNvPr id="6" name="5 Marcador de texto"/>
          <p:cNvSpPr>
            <a:spLocks noGrp="1"/>
          </p:cNvSpPr>
          <p:nvPr>
            <p:ph type="body" idx="4294967295"/>
          </p:nvPr>
        </p:nvSpPr>
        <p:spPr>
          <a:xfrm>
            <a:off x="712764" y="1615440"/>
            <a:ext cx="9970718" cy="2461043"/>
          </a:xfrm>
        </p:spPr>
        <p:txBody>
          <a:bodyPr>
            <a:normAutofit/>
          </a:bodyPr>
          <a:lstStyle/>
          <a:p>
            <a:r>
              <a:rPr lang="es-AR" sz="2800" dirty="0"/>
              <a:t>Contenidos</a:t>
            </a:r>
          </a:p>
          <a:p>
            <a:r>
              <a:rPr lang="es-AR" sz="2800" dirty="0"/>
              <a:t>Espacio</a:t>
            </a:r>
          </a:p>
          <a:p>
            <a:r>
              <a:rPr lang="es-AR" sz="2800" dirty="0"/>
              <a:t>Tiempo</a:t>
            </a:r>
          </a:p>
          <a:p>
            <a:r>
              <a:rPr lang="es-AR" sz="2800" dirty="0"/>
              <a:t>Agrupamientos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FA4BED2-33B3-A029-49AB-A5D21FBE12A7}"/>
              </a:ext>
            </a:extLst>
          </p:cNvPr>
          <p:cNvSpPr txBox="1"/>
          <p:nvPr/>
        </p:nvSpPr>
        <p:spPr>
          <a:xfrm>
            <a:off x="775063" y="4669384"/>
            <a:ext cx="1106859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Principios pedagógicos propios de la Didáctica de la Educación inicial.</a:t>
            </a:r>
            <a:endParaRPr lang="es-AR" sz="4800" dirty="0"/>
          </a:p>
        </p:txBody>
      </p:sp>
    </p:spTree>
    <p:extLst>
      <p:ext uri="{BB962C8B-B14F-4D97-AF65-F5344CB8AC3E}">
        <p14:creationId xmlns:p14="http://schemas.microsoft.com/office/powerpoint/2010/main" val="233638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83C4ECD7-74D5-45D1-5B5A-518E021346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923409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AR" altLang="es-AR" sz="1800" b="0">
              <a:solidFill>
                <a:schemeClr val="tx1"/>
              </a:solidFill>
            </a:endParaRPr>
          </a:p>
        </p:txBody>
      </p:sp>
      <p:sp>
        <p:nvSpPr>
          <p:cNvPr id="101384" name="Rectangle 8">
            <a:extLst>
              <a:ext uri="{FF2B5EF4-FFF2-40B4-BE49-F238E27FC236}">
                <a16:creationId xmlns:a16="http://schemas.microsoft.com/office/drawing/2014/main" id="{8E60CB8C-D4A2-B0C2-AB06-9F1EBC98AF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9560" y="1108076"/>
            <a:ext cx="184731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01386" name="Rectangle 10">
            <a:extLst>
              <a:ext uri="{FF2B5EF4-FFF2-40B4-BE49-F238E27FC236}">
                <a16:creationId xmlns:a16="http://schemas.microsoft.com/office/drawing/2014/main" id="{F8BDCF8F-929B-3EC2-FDFF-6229CEF865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6035" y="1108076"/>
            <a:ext cx="184731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graphicFrame>
        <p:nvGraphicFramePr>
          <p:cNvPr id="101462" name="Group 86">
            <a:extLst>
              <a:ext uri="{FF2B5EF4-FFF2-40B4-BE49-F238E27FC236}">
                <a16:creationId xmlns:a16="http://schemas.microsoft.com/office/drawing/2014/main" id="{AAC37D93-BEB4-866B-6531-FB102365A08F}"/>
              </a:ext>
            </a:extLst>
          </p:cNvPr>
          <p:cNvGraphicFramePr>
            <a:graphicFrameLocks noGrp="1"/>
          </p:cNvGraphicFramePr>
          <p:nvPr/>
        </p:nvGraphicFramePr>
        <p:xfrm>
          <a:off x="2711451" y="836614"/>
          <a:ext cx="6627813" cy="6627967"/>
        </p:xfrm>
        <a:graphic>
          <a:graphicData uri="http://schemas.openxmlformats.org/drawingml/2006/table">
            <a:tbl>
              <a:tblPr/>
              <a:tblGrid>
                <a:gridCol w="2355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431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201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EDUCACIÓN INTEGRAL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29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Desarrollo personal y social </a:t>
                      </a:r>
                      <a:r>
                        <a:rPr kumimoji="0" lang="es-E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(Zabalza,2000)</a:t>
                      </a:r>
                      <a:endParaRPr kumimoji="0" lang="es-E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Socialización  </a:t>
                      </a:r>
                      <a:endParaRPr kumimoji="0" lang="es-E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(Frabboni,1986)</a:t>
                      </a:r>
                      <a:endParaRPr kumimoji="0" lang="es-E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Alfabetización cultural. </a:t>
                      </a:r>
                      <a:r>
                        <a:rPr kumimoji="0" lang="es-E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(Zabalza,2000)</a:t>
                      </a:r>
                      <a:endParaRPr kumimoji="0" lang="es-E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Alfabetización (Frabboni,1986</a:t>
                      </a:r>
                      <a:endParaRPr kumimoji="0" lang="es-E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36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573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3697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8" marB="45718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211" name="Rectangle 87">
            <a:extLst>
              <a:ext uri="{FF2B5EF4-FFF2-40B4-BE49-F238E27FC236}">
                <a16:creationId xmlns:a16="http://schemas.microsoft.com/office/drawing/2014/main" id="{F795FE3E-CBC2-5428-9EED-11F5F26B2E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5565259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AR" altLang="es-AR" sz="1800" b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1 Título">
            <a:extLst>
              <a:ext uri="{FF2B5EF4-FFF2-40B4-BE49-F238E27FC236}">
                <a16:creationId xmlns:a16="http://schemas.microsoft.com/office/drawing/2014/main" id="{86B9A092-AB65-A600-B046-E5FB613A1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altLang="es-AR" sz="4000" dirty="0"/>
              <a:t>Retomamos los Pilares de la Didáctica de la Educación Inicial </a:t>
            </a:r>
            <a:r>
              <a:rPr lang="es-ES" altLang="es-AR" sz="2000" dirty="0"/>
              <a:t>(MEN 2011):</a:t>
            </a:r>
          </a:p>
        </p:txBody>
      </p:sp>
      <p:sp>
        <p:nvSpPr>
          <p:cNvPr id="4099" name="2 Marcador de contenido">
            <a:extLst>
              <a:ext uri="{FF2B5EF4-FFF2-40B4-BE49-F238E27FC236}">
                <a16:creationId xmlns:a16="http://schemas.microsoft.com/office/drawing/2014/main" id="{5286D901-9B78-66D2-9311-4C3E6269DF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018" y="2286000"/>
            <a:ext cx="10257188" cy="4023360"/>
          </a:xfrm>
          <a:noFill/>
        </p:spPr>
        <p:txBody>
          <a:bodyPr>
            <a:normAutofit/>
          </a:bodyPr>
          <a:lstStyle/>
          <a:p>
            <a:pPr indent="-457200">
              <a:defRPr/>
            </a:pPr>
            <a:endParaRPr lang="es-AR" sz="2000" dirty="0"/>
          </a:p>
          <a:p>
            <a:pPr indent="-457200">
              <a:defRPr/>
            </a:pPr>
            <a:r>
              <a:rPr lang="es-AR" sz="2000" dirty="0"/>
              <a:t>1 El desarrollo personal y social y la alfabetización cultural_ Educación integral </a:t>
            </a:r>
            <a:endParaRPr lang="es-ES" sz="2000" dirty="0"/>
          </a:p>
          <a:p>
            <a:pPr indent="-457200">
              <a:defRPr/>
            </a:pPr>
            <a:endParaRPr lang="es-ES" sz="2000" dirty="0"/>
          </a:p>
          <a:p>
            <a:pPr indent="-457200">
              <a:defRPr/>
            </a:pPr>
            <a:r>
              <a:rPr lang="es-AR" sz="2000" dirty="0"/>
              <a:t>2 El principio de globalización-articulación de contenidos</a:t>
            </a:r>
            <a:endParaRPr lang="es-ES" sz="2000" dirty="0"/>
          </a:p>
          <a:p>
            <a:pPr indent="-457200">
              <a:buNone/>
              <a:defRPr/>
            </a:pPr>
            <a:r>
              <a:rPr lang="es-AR" sz="2000" dirty="0"/>
              <a:t> </a:t>
            </a:r>
            <a:endParaRPr lang="es-ES" sz="2000" dirty="0"/>
          </a:p>
          <a:p>
            <a:pPr indent="-457200">
              <a:defRPr/>
            </a:pPr>
            <a:r>
              <a:rPr lang="es-AR" sz="2000" dirty="0"/>
              <a:t>3 La centralidad del juego.</a:t>
            </a:r>
            <a:endParaRPr lang="es-ES" sz="2000" dirty="0"/>
          </a:p>
          <a:p>
            <a:pPr indent="-457200">
              <a:defRPr/>
            </a:pPr>
            <a:endParaRPr lang="es-ES" sz="2000" dirty="0"/>
          </a:p>
          <a:p>
            <a:pPr eaLnBrk="1" hangingPunct="1">
              <a:defRPr/>
            </a:pPr>
            <a:endParaRPr lang="es-ES" sz="2000" dirty="0"/>
          </a:p>
        </p:txBody>
      </p:sp>
    </p:spTree>
  </p:cSld>
  <p:clrMapOvr>
    <a:masterClrMapping/>
  </p:clrMapOvr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ntegral">
  <a:themeElements>
    <a:clrScheme name="Integral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Forma de onda">
  <a:themeElements>
    <a:clrScheme name="Forma de onda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Forma de onda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orma de onda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Integral">
  <a:themeElements>
    <a:clrScheme name="Integral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3175</TotalTime>
  <Words>2356</Words>
  <Application>Microsoft Office PowerPoint</Application>
  <PresentationFormat>Panorámica</PresentationFormat>
  <Paragraphs>331</Paragraphs>
  <Slides>37</Slides>
  <Notes>19</Notes>
  <HiddenSlides>0</HiddenSlides>
  <MMClips>1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6</vt:i4>
      </vt:variant>
      <vt:variant>
        <vt:lpstr>Títulos de diapositiva</vt:lpstr>
      </vt:variant>
      <vt:variant>
        <vt:i4>37</vt:i4>
      </vt:variant>
    </vt:vector>
  </HeadingPairs>
  <TitlesOfParts>
    <vt:vector size="52" baseType="lpstr">
      <vt:lpstr>Roboto</vt:lpstr>
      <vt:lpstr>Symbol</vt:lpstr>
      <vt:lpstr>Times New Roman</vt:lpstr>
      <vt:lpstr>Calibri</vt:lpstr>
      <vt:lpstr>Wingdings</vt:lpstr>
      <vt:lpstr>Candara</vt:lpstr>
      <vt:lpstr>Arial</vt:lpstr>
      <vt:lpstr>Twentieth Century</vt:lpstr>
      <vt:lpstr>Noto Sans Symbols</vt:lpstr>
      <vt:lpstr>Tema de Office</vt:lpstr>
      <vt:lpstr>Integral</vt:lpstr>
      <vt:lpstr>Tema de Office</vt:lpstr>
      <vt:lpstr>1_Tema de Office</vt:lpstr>
      <vt:lpstr>1_Forma de onda</vt:lpstr>
      <vt:lpstr>1_Integral</vt:lpstr>
      <vt:lpstr>Presentación de PowerPoint</vt:lpstr>
      <vt:lpstr>En el marco del plan de  Fortalecimiento en la Enseñanza :   </vt:lpstr>
      <vt:lpstr>Nos planteamos al inicio   I_Reconocer , visualizar los problemas   II_ Frente a los problemas… La gran responsabilidad de la política educativa  *El acompañamiento de las trayectorias escolares  y *el fortalecimiento de la enseñanza .  Con focalización en Alfabetización inicial y Matemática  III_ ¿Para qué? Interviene el estado/política publica   “Nuestro objetivo es generar igualdad de posibilidades de acceso a los conocimientos que contribuyan a la integración social plena de los niños y niñas y al sostén de valores que favorezcan el bien común, la convivencia social, el trabajo compartido y el respeto por las diferencias.” (NAP 2004 Pag. 6)  IV_ ¿Como? Interviene el estado/política publica    Proponiendo acciones para lograr ofrecer…Educación Integral  </vt:lpstr>
      <vt:lpstr>Presentación de PowerPoint</vt:lpstr>
      <vt:lpstr>Presentación de PowerPoint</vt:lpstr>
      <vt:lpstr>  </vt:lpstr>
      <vt:lpstr> Las dimensiones de a enseñanza </vt:lpstr>
      <vt:lpstr>Presentación de PowerPoint</vt:lpstr>
      <vt:lpstr>Retomamos los Pilares de la Didáctica de la Educación Inicial (MEN 2011):</vt:lpstr>
      <vt:lpstr>Presentación de PowerPoint</vt:lpstr>
      <vt:lpstr>Presentación de PowerPoint</vt:lpstr>
      <vt:lpstr>Presentación de PowerPoint</vt:lpstr>
      <vt:lpstr>Presentación de PowerPoint</vt:lpstr>
      <vt:lpstr>El caso del Juego Dramático </vt:lpstr>
      <vt:lpstr>Presentación de PowerPoint</vt:lpstr>
      <vt:lpstr>Diferentes grados de direccionalidad externa (decisiones docentes) a partir de los materiales presentados y ofrecidos para jugar </vt:lpstr>
      <vt:lpstr>Presentación de PowerPoint</vt:lpstr>
      <vt:lpstr>El caso de los  Juegos de Exploración con objetos  Juegos de Construcción </vt:lpstr>
      <vt:lpstr>Presentación de PowerPoint</vt:lpstr>
      <vt:lpstr>Presentación de PowerPoint</vt:lpstr>
      <vt:lpstr>Presentación de PowerPoint</vt:lpstr>
      <vt:lpstr>Presentación de PowerPoint</vt:lpstr>
      <vt:lpstr>Propósitos</vt:lpstr>
      <vt:lpstr>DE LOS PROPÓSITOS A LAS LÍNEAS de acción</vt:lpstr>
      <vt:lpstr>DE LOS PROPÓSITOS A LAS LÍNEAS de acción</vt:lpstr>
      <vt:lpstr>1.- Libros , libros y más libros .  Los libros que llegan y los que habitan en la escuela</vt:lpstr>
      <vt:lpstr>Presentación de PowerPoint</vt:lpstr>
      <vt:lpstr>DE LOS PROPÓSITOS A LAS LÍNEAS de acción</vt:lpstr>
      <vt:lpstr>Presentación de PowerPoint</vt:lpstr>
      <vt:lpstr>DE LOS PROPÓSITOS A LAS LÍNEAS de acción_ hoy_al reconocimiento de lo realizado conjuntamente</vt:lpstr>
      <vt:lpstr>Lo realizado conjuntamente supone un modo particular de construcción del conocimiento didáctico en un ir y venir constante en teorías y practicas, reflexiones sobre las practicas y nuevas propuestas realizado en forma cooperativa en equipos de trabajo con múltiples miradas. Docentes Directivos Educadores/ras Profesores Formadores Equipos técnicos Especialistas   Todo esto contribuye al logro de avances hacia el abordaje del planteo inicial  (…)generar igualdad de posibilidades de acceso a los conocimientos que contribuyan a la integración social plena de los niños y niñas y al sostén de valores que favorezcan el bien común, la convivencia social, el trabajo compartido y el respeto por las diferencias.” (NAP 2004 Pag. 6) proponiendo Educación integral   Todo esto lo podremos reconocer hoy en los relatos , en las voces de los docentes, quienes (acompañados por sus equipos jurisdiccionales, referentes, y especialistas que asesoraron /orientaron la construcción de propuestas de enseñanza) nos ofrecerán compartir y socializar sus experiencias.</vt:lpstr>
      <vt:lpstr>DE LOS PROPÓSITOS A LAS LÍNEAS de acción</vt:lpstr>
      <vt:lpstr>3.- Dispositivos de formación : DNEI- INFoD</vt:lpstr>
      <vt:lpstr> Tal como ya enunciamos seguimos trabajando de modo colectivo y federal para “La inclusión educativa como derecho” :  ofreciendo formación igualitaria para todos  y  todas independientemente del origen y de las condiciones en que tiene lugar su crianza. </vt:lpstr>
      <vt:lpstr>Presentación de PowerPoint</vt:lpstr>
      <vt:lpstr> ¡MUCHAS GRACIAS!   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adrianacastro.matem@gmail.com</dc:creator>
  <cp:lastModifiedBy>Rosa violante</cp:lastModifiedBy>
  <cp:revision>37</cp:revision>
  <dcterms:created xsi:type="dcterms:W3CDTF">2020-10-21T15:25:13Z</dcterms:created>
  <dcterms:modified xsi:type="dcterms:W3CDTF">2023-10-30T13:41:31Z</dcterms:modified>
</cp:coreProperties>
</file>