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896" r:id="rId2"/>
  </p:sldMasterIdLst>
  <p:sldIdLst>
    <p:sldId id="257" r:id="rId3"/>
    <p:sldId id="258" r:id="rId4"/>
    <p:sldId id="260" r:id="rId5"/>
    <p:sldId id="262" r:id="rId6"/>
    <p:sldId id="263" r:id="rId7"/>
    <p:sldId id="279" r:id="rId8"/>
    <p:sldId id="274" r:id="rId9"/>
    <p:sldId id="267" r:id="rId10"/>
    <p:sldId id="266" r:id="rId11"/>
    <p:sldId id="265" r:id="rId12"/>
    <p:sldId id="275" r:id="rId13"/>
    <p:sldId id="277" r:id="rId14"/>
    <p:sldId id="269" r:id="rId15"/>
    <p:sldId id="283" r:id="rId16"/>
    <p:sldId id="282" r:id="rId17"/>
    <p:sldId id="280" r:id="rId18"/>
    <p:sldId id="272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82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94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677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0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41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6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00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8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89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09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3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567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91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93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3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41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15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7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31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3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33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7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18E18D2-98A6-4839-9F6C-15EBB0FDCF6E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4F806ED-E08B-446C-9F19-2DA57EE8A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462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18D2-98A6-4839-9F6C-15EBB0FDCF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06ED-E08B-446C-9F19-2DA57EE8A3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setic@formosa.gov.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r="13611"/>
          <a:stretch/>
        </p:blipFill>
        <p:spPr>
          <a:xfrm>
            <a:off x="-63500" y="0"/>
            <a:ext cx="92075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-31750" y="27384"/>
            <a:ext cx="917575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lumMod val="10000"/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443714" y="2641586"/>
            <a:ext cx="47460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bg1"/>
                </a:solidFill>
              </a:rPr>
              <a:t>GUÌA de INTERVENCIÓN </a:t>
            </a:r>
            <a:r>
              <a:rPr lang="es-AR" sz="2400" b="1" dirty="0">
                <a:solidFill>
                  <a:schemeClr val="bg1"/>
                </a:solidFill>
              </a:rPr>
              <a:t/>
            </a:r>
            <a:br>
              <a:rPr lang="es-AR" sz="2400" b="1" dirty="0">
                <a:solidFill>
                  <a:schemeClr val="bg1"/>
                </a:solidFill>
              </a:rPr>
            </a:br>
            <a:r>
              <a:rPr lang="es-AR" sz="2400" b="1" dirty="0">
                <a:solidFill>
                  <a:schemeClr val="bg1"/>
                </a:solidFill>
              </a:rPr>
              <a:t>Frente a Situaciones de Vulnerabilidad de los Derechos de los Niños, Niñas y Adolescentes</a:t>
            </a:r>
            <a:r>
              <a:rPr lang="es-AR" sz="2400" b="1" dirty="0">
                <a:solidFill>
                  <a:srgbClr val="29679F"/>
                </a:solidFill>
              </a:rPr>
              <a:t>.</a:t>
            </a:r>
            <a:br>
              <a:rPr lang="es-AR" sz="2400" b="1" dirty="0">
                <a:solidFill>
                  <a:srgbClr val="29679F"/>
                </a:solidFill>
              </a:rPr>
            </a:br>
            <a:endParaRPr lang="es-AR" sz="2400" b="1" dirty="0">
              <a:solidFill>
                <a:srgbClr val="29679F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28256" y="5604039"/>
            <a:ext cx="33092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accent1">
                    <a:lumMod val="50000"/>
                  </a:schemeClr>
                </a:solidFill>
              </a:rPr>
              <a:t>RESOLUCIÓN Nº0424/20</a:t>
            </a: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dirty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105242" y="524860"/>
            <a:ext cx="5239629" cy="1619250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6" y="727085"/>
            <a:ext cx="1285754" cy="125858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817846" y="940880"/>
            <a:ext cx="3100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bg1"/>
                </a:solidFill>
              </a:rPr>
              <a:t>Equipo de  Orientación Escolar</a:t>
            </a:r>
          </a:p>
        </p:txBody>
      </p:sp>
    </p:spTree>
    <p:extLst>
      <p:ext uri="{BB962C8B-B14F-4D97-AF65-F5344CB8AC3E}">
        <p14:creationId xmlns:p14="http://schemas.microsoft.com/office/powerpoint/2010/main" val="2329658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46486" y="102514"/>
            <a:ext cx="8651457" cy="644846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Rectángulo 8"/>
          <p:cNvSpPr/>
          <p:nvPr/>
        </p:nvSpPr>
        <p:spPr>
          <a:xfrm>
            <a:off x="346057" y="6075606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683568" y="6128626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65641" y="2174074"/>
            <a:ext cx="7056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No confrontar a las partes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b="1" dirty="0">
                <a:solidFill>
                  <a:schemeClr val="bg2">
                    <a:lumMod val="50000"/>
                  </a:schemeClr>
                </a:solidFill>
              </a:rPr>
              <a:t>Comunicar a los tutores de la situación de forma inmediata. 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De ser necesario, acordar acciones de contención y cuidado. Apoyar y orientar a los tutores a efectuar la denuncia pertinente.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De ser necesario se dará intervención al servicio de salud u otros organismos competentes a la situación que se plantea.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179511" y="397538"/>
            <a:ext cx="8858471" cy="978168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865640" y="307022"/>
            <a:ext cx="7056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>
                <a:solidFill>
                  <a:schemeClr val="bg1"/>
                </a:solidFill>
              </a:rPr>
              <a:t>4)</a:t>
            </a:r>
            <a:r>
              <a:rPr lang="es-AR" sz="2000" b="1" dirty="0">
                <a:solidFill>
                  <a:schemeClr val="bg1"/>
                </a:solidFill>
              </a:rPr>
              <a:t>Cuando en la escuela un o una estudiante manifieste ser vulnerado en sus derechos, presuntamente perpetrado por otro/a u otros/as estudiante</a:t>
            </a:r>
          </a:p>
        </p:txBody>
      </p:sp>
    </p:spTree>
    <p:extLst>
      <p:ext uri="{BB962C8B-B14F-4D97-AF65-F5344CB8AC3E}">
        <p14:creationId xmlns:p14="http://schemas.microsoft.com/office/powerpoint/2010/main" val="118935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82550" indent="0" algn="ctr">
              <a:buNone/>
              <a:defRPr/>
            </a:pPr>
            <a:r>
              <a:rPr lang="es-AR" b="1" u="sng" dirty="0">
                <a:solidFill>
                  <a:schemeClr val="bg1"/>
                </a:solidFill>
              </a:rPr>
              <a:t>IMPORTANTE</a:t>
            </a:r>
          </a:p>
          <a:p>
            <a:pPr marL="82550" indent="0" algn="ctr">
              <a:buNone/>
              <a:defRPr/>
            </a:pPr>
            <a:endParaRPr lang="es-AR" sz="2000" b="1" u="sng" dirty="0">
              <a:solidFill>
                <a:schemeClr val="bg1"/>
              </a:solidFill>
            </a:endParaRPr>
          </a:p>
          <a:p>
            <a:pPr marL="82550" indent="0">
              <a:buNone/>
              <a:defRPr/>
            </a:pPr>
            <a:r>
              <a:rPr lang="es-AR" sz="2000" b="1" dirty="0">
                <a:solidFill>
                  <a:schemeClr val="bg1"/>
                </a:solidFill>
              </a:rPr>
              <a:t>Espacios de escucha: </a:t>
            </a:r>
          </a:p>
          <a:p>
            <a:pPr marL="539750" indent="-457200">
              <a:buFont typeface="+mj-lt"/>
              <a:buAutoNum type="alphaLcParenR"/>
              <a:defRPr/>
            </a:pPr>
            <a:endParaRPr lang="es-AR" sz="2000" b="1" dirty="0">
              <a:solidFill>
                <a:schemeClr val="bg1"/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400" dirty="0">
                <a:solidFill>
                  <a:schemeClr val="bg1"/>
                </a:solidFill>
              </a:rPr>
              <a:t>Generar </a:t>
            </a:r>
            <a:r>
              <a:rPr lang="es-AR" sz="2400" b="1" u="sng" dirty="0">
                <a:solidFill>
                  <a:schemeClr val="bg1"/>
                </a:solidFill>
              </a:rPr>
              <a:t>privacidad</a:t>
            </a:r>
            <a:r>
              <a:rPr lang="es-AR" sz="2400" dirty="0">
                <a:solidFill>
                  <a:schemeClr val="bg1"/>
                </a:solidFill>
              </a:rPr>
              <a:t> del/los estudiante/es involucrados en la situación.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400" dirty="0">
                <a:solidFill>
                  <a:schemeClr val="bg1"/>
                </a:solidFill>
              </a:rPr>
              <a:t>Para garantizar, deberá tenerse en cuenta el </a:t>
            </a:r>
            <a:r>
              <a:rPr lang="es-AR" sz="2400" b="1" u="sng" dirty="0">
                <a:solidFill>
                  <a:schemeClr val="bg1"/>
                </a:solidFill>
              </a:rPr>
              <a:t>LUGAR</a:t>
            </a:r>
            <a:r>
              <a:rPr lang="es-AR" sz="2400" dirty="0">
                <a:solidFill>
                  <a:schemeClr val="bg1"/>
                </a:solidFill>
              </a:rPr>
              <a:t> donde se genera el espacio de escucha. Que sea un espacio donde no se dé el ingreso y egreso constante de personas.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400" b="1" dirty="0">
                <a:solidFill>
                  <a:schemeClr val="bg1"/>
                </a:solidFill>
              </a:rPr>
              <a:t>Resguardar la información siempre</a:t>
            </a:r>
            <a:r>
              <a:rPr lang="es-AR" sz="2400" dirty="0">
                <a:solidFill>
                  <a:schemeClr val="bg1"/>
                </a:solidFill>
              </a:rPr>
              <a:t>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400" dirty="0">
                <a:solidFill>
                  <a:schemeClr val="bg1"/>
                </a:solidFill>
              </a:rPr>
              <a:t>El acta se debe </a:t>
            </a:r>
            <a:r>
              <a:rPr lang="es-AR" sz="2400" b="1" dirty="0">
                <a:solidFill>
                  <a:schemeClr val="bg1"/>
                </a:solidFill>
              </a:rPr>
              <a:t>registrar replicando al máximo</a:t>
            </a:r>
            <a:r>
              <a:rPr lang="es-AR" sz="2400" dirty="0">
                <a:solidFill>
                  <a:schemeClr val="bg1"/>
                </a:solidFill>
              </a:rPr>
              <a:t>, las palabras utilizadas por quien relata.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400" dirty="0">
                <a:solidFill>
                  <a:schemeClr val="bg1"/>
                </a:solidFill>
              </a:rPr>
              <a:t>NO confrontar a las partes nunca, el dialogo con los mismos se realizan por separado.</a:t>
            </a:r>
          </a:p>
          <a:p>
            <a:pPr marL="539750" indent="-457200">
              <a:buFont typeface="+mj-lt"/>
              <a:buAutoNum type="alphaLcParenR"/>
              <a:defRPr/>
            </a:pPr>
            <a:endParaRPr lang="es-AR" sz="2400" dirty="0">
              <a:solidFill>
                <a:schemeClr val="bg1"/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endParaRPr lang="es-AR" sz="2000" dirty="0">
              <a:solidFill>
                <a:schemeClr val="bg1"/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endParaRPr lang="es-A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endParaRPr lang="es-A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endParaRPr lang="es-A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endParaRPr lang="es-AR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783729" y="6126163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chemeClr val="bg1"/>
                </a:solidFill>
              </a:rPr>
              <a:t>     setic@Formosa.gov.ar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784" y="-178081"/>
            <a:ext cx="3541549" cy="371378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027" y="5693563"/>
            <a:ext cx="1219306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31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-1" y="6093863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971600" y="6159620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-1" y="397537"/>
            <a:ext cx="7576544" cy="894234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802815" y="461699"/>
            <a:ext cx="6668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</a:rPr>
              <a:t>POSTVENCION ESCOLAR</a:t>
            </a:r>
            <a:br>
              <a:rPr lang="es-AR" sz="2000" b="1" dirty="0">
                <a:solidFill>
                  <a:schemeClr val="bg1"/>
                </a:solidFill>
              </a:rPr>
            </a:br>
            <a:r>
              <a:rPr lang="es-AR" sz="2000" b="1" dirty="0">
                <a:solidFill>
                  <a:schemeClr val="bg1"/>
                </a:solidFill>
              </a:rPr>
              <a:t>ORIENTACIONES PARA EL POSTERIOR ABORDAJE EN: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2678" y="1355933"/>
            <a:ext cx="738570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  <a:defRPr/>
            </a:pPr>
            <a:r>
              <a:rPr lang="es-ES" sz="1600" b="1" dirty="0">
                <a:solidFill>
                  <a:schemeClr val="bg2">
                    <a:lumMod val="50000"/>
                  </a:schemeClr>
                </a:solidFill>
              </a:rPr>
              <a:t>EL ACOMPAÑAMIENTO AL NIÑO/A O ADOLESCENTE:</a:t>
            </a:r>
            <a:endParaRPr lang="es-ES" sz="16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Tx/>
              <a:buChar char="-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Mantener una actitud receptiva y empática.</a:t>
            </a:r>
          </a:p>
          <a:p>
            <a:pPr algn="just">
              <a:buFontTx/>
              <a:buChar char="-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Estimular la autoestima.</a:t>
            </a:r>
          </a:p>
          <a:p>
            <a:pPr algn="just">
              <a:buFontTx/>
              <a:buChar char="-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Fomentar la capacidad de resiliencia.</a:t>
            </a:r>
          </a:p>
          <a:p>
            <a:pPr algn="just">
              <a:buFontTx/>
              <a:buChar char="-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Mantener comunicación con los profesionales que atienden la situación.</a:t>
            </a:r>
          </a:p>
          <a:p>
            <a:pPr algn="just">
              <a:buFontTx/>
              <a:buChar char="-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Trabajar con la familia.</a:t>
            </a:r>
          </a:p>
          <a:p>
            <a:pPr algn="just">
              <a:buFontTx/>
              <a:buChar char="-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Evitar el etiquetamiento o la estigmatización.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endParaRPr lang="es-E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425450" indent="-342900" algn="just">
              <a:buFont typeface="Wingdings 2" panose="05020102010507070707" pitchFamily="18" charset="2"/>
              <a:buAutoNum type="arabicParenR" startAt="2"/>
              <a:defRPr/>
            </a:pPr>
            <a:r>
              <a:rPr lang="es-ES" sz="1600" b="1" dirty="0">
                <a:solidFill>
                  <a:schemeClr val="bg2">
                    <a:lumMod val="50000"/>
                  </a:schemeClr>
                </a:solidFill>
              </a:rPr>
              <a:t>RESPECTO AL GRUPO DE PARES:</a:t>
            </a:r>
            <a:endParaRPr lang="es-E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82550" algn="just">
              <a:defRPr/>
            </a:pPr>
            <a:r>
              <a:rPr lang="es-ES" sz="1600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No eludir el tema.</a:t>
            </a:r>
          </a:p>
          <a:p>
            <a:pPr marL="82550" algn="just"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- Contener al grupo, (implica, poner en palabra lo que saben en cuanto manifiesten la necesidad de un espacio de dialogo)</a:t>
            </a:r>
          </a:p>
          <a:p>
            <a:pPr marL="82550" algn="just"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- Ofrecer espacios y oportunidades para experimentar formas pacificas  y dialogantes de resolución de conflictos interpersonales. ESI- RESOLUCION 536</a:t>
            </a:r>
          </a:p>
          <a:p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9796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0" y="6274729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611560" y="6300009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938" y="5678191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971600" y="625070"/>
            <a:ext cx="69534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altLang="es-AR" sz="1600" b="1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s-ES" altLang="es-AR" sz="2000" b="1" dirty="0">
                <a:solidFill>
                  <a:schemeClr val="bg2">
                    <a:lumMod val="50000"/>
                  </a:schemeClr>
                </a:solidFill>
              </a:rPr>
              <a:t>) En relación a los docentes involucrados en la detección e intervención: 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2000" dirty="0">
                <a:solidFill>
                  <a:schemeClr val="bg2">
                    <a:lumMod val="50000"/>
                  </a:schemeClr>
                </a:solidFill>
              </a:rPr>
              <a:t> Aclarar que siguiendo los pasos de esta guía el docente se encuentra LEGALMENTE AMPARADO en el marco normativo.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2000" dirty="0">
                <a:solidFill>
                  <a:schemeClr val="bg2">
                    <a:lumMod val="50000"/>
                  </a:schemeClr>
                </a:solidFill>
              </a:rPr>
              <a:t>No exponer al/la docente que realizó la denuncia o el anoticiamiento.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2000" dirty="0">
                <a:solidFill>
                  <a:schemeClr val="bg2">
                    <a:lumMod val="50000"/>
                  </a:schemeClr>
                </a:solidFill>
              </a:rPr>
              <a:t>Promover instancias de reflexión, formación y otros, en el plantel docente sobre la temática.</a:t>
            </a:r>
          </a:p>
          <a:p>
            <a:pPr algn="just">
              <a:defRPr/>
            </a:pPr>
            <a:endParaRPr lang="es-ES" altLang="es-AR" sz="16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es-ES" altLang="es-AR" sz="1600" b="1" dirty="0">
                <a:solidFill>
                  <a:schemeClr val="bg2">
                    <a:lumMod val="50000"/>
                  </a:schemeClr>
                </a:solidFill>
              </a:rPr>
              <a:t>4) Frente a la prensa y medios de comunicación: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1600" dirty="0">
                <a:solidFill>
                  <a:schemeClr val="bg2">
                    <a:lumMod val="50000"/>
                  </a:schemeClr>
                </a:solidFill>
              </a:rPr>
              <a:t>EVITAR TOMAR LA DECISION EN SOLEDAD, ACUDIR SIEMPRE A CONSULTAR CON SU ÁREA DE MAYOR JERARQUIA 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1600" dirty="0">
                <a:solidFill>
                  <a:schemeClr val="bg2">
                    <a:lumMod val="50000"/>
                  </a:schemeClr>
                </a:solidFill>
              </a:rPr>
              <a:t>EN CASO DE ACCEDER: Ofrecer una respuesta institucional sintética y clara.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1600" dirty="0">
                <a:solidFill>
                  <a:schemeClr val="bg2">
                    <a:lumMod val="50000"/>
                  </a:schemeClr>
                </a:solidFill>
              </a:rPr>
              <a:t>Elegir un vocero (preferentemente la gestión)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1600" dirty="0">
                <a:solidFill>
                  <a:schemeClr val="bg2">
                    <a:lumMod val="50000"/>
                  </a:schemeClr>
                </a:solidFill>
              </a:rPr>
              <a:t>Resguardar SIEMPRE los datos de la victima.</a:t>
            </a:r>
          </a:p>
          <a:p>
            <a:pPr algn="just">
              <a:defRPr/>
            </a:pPr>
            <a:endParaRPr lang="es-ES" altLang="es-AR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es-ES" altLang="es-AR" sz="1600" b="1" dirty="0">
                <a:solidFill>
                  <a:schemeClr val="bg2">
                    <a:lumMod val="50000"/>
                  </a:schemeClr>
                </a:solidFill>
              </a:rPr>
              <a:t>5) Con las familias: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1600" dirty="0">
                <a:solidFill>
                  <a:schemeClr val="bg2">
                    <a:lumMod val="50000"/>
                  </a:schemeClr>
                </a:solidFill>
              </a:rPr>
              <a:t>Desarrollar acciones de difusión y sensibilización.</a:t>
            </a:r>
          </a:p>
          <a:p>
            <a:pPr indent="-285750" algn="just">
              <a:buFontTx/>
              <a:buChar char="-"/>
              <a:defRPr/>
            </a:pPr>
            <a:r>
              <a:rPr lang="es-ES" altLang="es-AR" sz="1600" dirty="0">
                <a:solidFill>
                  <a:schemeClr val="bg2">
                    <a:lumMod val="50000"/>
                  </a:schemeClr>
                </a:solidFill>
              </a:rPr>
              <a:t>Talleres reflexivos con otros organismos competentes en la temática.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978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" y="6044984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8414" y="6061472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prstClr val="white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415143" y="1525329"/>
            <a:ext cx="6313714" cy="3396342"/>
          </a:xfrm>
          <a:prstGeom prst="rect">
            <a:avLst/>
          </a:prstGeom>
          <a:gradFill flip="none" rotWithShape="1">
            <a:gsLst>
              <a:gs pos="0">
                <a:srgbClr val="29679F">
                  <a:alpha val="50000"/>
                </a:srgbClr>
              </a:gs>
              <a:gs pos="100000">
                <a:srgbClr val="29679F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086326" y="2318484"/>
            <a:ext cx="4971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>
                <a:solidFill>
                  <a:prstClr val="white"/>
                </a:solidFill>
              </a:rPr>
              <a:t>Modelo de datos a consignar en el ACTA ESCOLAR frente a una situación de vulneración de los derechos del niño/a y adolescente.</a:t>
            </a:r>
          </a:p>
        </p:txBody>
      </p:sp>
    </p:spTree>
    <p:extLst>
      <p:ext uri="{BB962C8B-B14F-4D97-AF65-F5344CB8AC3E}">
        <p14:creationId xmlns:p14="http://schemas.microsoft.com/office/powerpoint/2010/main" val="351754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404664"/>
            <a:ext cx="7772400" cy="61926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Día. Mes. Año. Hora.</a:t>
            </a:r>
          </a:p>
          <a:p>
            <a:pPr>
              <a:lnSpc>
                <a:spcPct val="150000"/>
              </a:lnSpc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- Consignar los datos de las personas que participan en la detección y presentación del caso.</a:t>
            </a:r>
          </a:p>
          <a:p>
            <a:pPr>
              <a:lnSpc>
                <a:spcPct val="150000"/>
              </a:lnSpc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- Datos del niño/a victima de maltrato: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Nombre y apellido.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DNI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Edad.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Grado.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Turno.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Domicilio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teléfono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Relatar lo observado, los indicadores o signos físicos y emocionales.  Narrar de forma textual lo dicho por la victima entre comillas. Sin apreciaciones subjetivas.</a:t>
            </a:r>
          </a:p>
          <a:p>
            <a:pPr marL="365760" indent="-283464">
              <a:lnSpc>
                <a:spcPct val="150000"/>
              </a:lnSpc>
              <a:buFontTx/>
              <a:buChar char="-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Firma de las personas intervinientes.</a:t>
            </a:r>
          </a:p>
          <a:p>
            <a:pPr marL="365760" indent="-283464">
              <a:lnSpc>
                <a:spcPct val="150000"/>
              </a:lnSpc>
              <a:buFontTx/>
              <a:buChar char="-"/>
              <a:defRPr/>
            </a:pPr>
            <a:r>
              <a:rPr lang="es-ES" sz="3300" dirty="0">
                <a:solidFill>
                  <a:schemeClr val="bg2">
                    <a:lumMod val="50000"/>
                  </a:schemeClr>
                </a:solidFill>
              </a:rPr>
              <a:t>Sello de la Institución Educativa.</a:t>
            </a:r>
          </a:p>
          <a:p>
            <a:pPr>
              <a:lnSpc>
                <a:spcPct val="150000"/>
              </a:lnSpc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9387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350405"/>
            <a:ext cx="7772400" cy="5933744"/>
          </a:xfrm>
        </p:spPr>
        <p:txBody>
          <a:bodyPr>
            <a:normAutofit lnSpcReduction="10000"/>
          </a:bodyPr>
          <a:lstStyle/>
          <a:p>
            <a:endParaRPr lang="es-AR" sz="2400" dirty="0">
              <a:solidFill>
                <a:schemeClr val="bg1"/>
              </a:solidFill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400" u="sng" dirty="0">
                <a:solidFill>
                  <a:prstClr val="white"/>
                </a:solidFill>
                <a:latin typeface="Calibri"/>
              </a:rPr>
              <a:t>Horarios de atención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400" dirty="0">
                <a:solidFill>
                  <a:prstClr val="white"/>
                </a:solidFill>
                <a:latin typeface="Calibri"/>
              </a:rPr>
              <a:t>Lunes a Viernes de 8:00 </a:t>
            </a:r>
            <a:r>
              <a:rPr lang="es-AR" sz="2400" dirty="0" err="1">
                <a:solidFill>
                  <a:prstClr val="white"/>
                </a:solidFill>
                <a:latin typeface="Calibri"/>
              </a:rPr>
              <a:t>hs</a:t>
            </a:r>
            <a:r>
              <a:rPr lang="es-AR" sz="2400" dirty="0">
                <a:solidFill>
                  <a:prstClr val="white"/>
                </a:solidFill>
                <a:latin typeface="Calibri"/>
              </a:rPr>
              <a:t> 13:00 </a:t>
            </a:r>
            <a:r>
              <a:rPr lang="es-AR" sz="2400" dirty="0" err="1">
                <a:solidFill>
                  <a:prstClr val="white"/>
                </a:solidFill>
                <a:latin typeface="Calibri"/>
              </a:rPr>
              <a:t>hs</a:t>
            </a:r>
            <a:r>
              <a:rPr lang="es-AR" sz="2400" dirty="0">
                <a:solidFill>
                  <a:prstClr val="white"/>
                </a:solidFill>
                <a:latin typeface="Calibri"/>
              </a:rPr>
              <a:t> y 16:00hs a 20:00 </a:t>
            </a:r>
            <a:r>
              <a:rPr lang="es-AR" sz="2400" dirty="0" err="1">
                <a:solidFill>
                  <a:prstClr val="white"/>
                </a:solidFill>
                <a:latin typeface="Calibri"/>
              </a:rPr>
              <a:t>hs</a:t>
            </a:r>
            <a:r>
              <a:rPr lang="es-AR" sz="2400" dirty="0">
                <a:solidFill>
                  <a:prstClr val="white"/>
                </a:solidFill>
                <a:latin typeface="Calibri"/>
              </a:rPr>
              <a:t> 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s-AR" sz="2800" u="sng" dirty="0">
              <a:solidFill>
                <a:prstClr val="white"/>
              </a:solidFill>
              <a:latin typeface="Calibri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800" u="sng" dirty="0">
                <a:solidFill>
                  <a:prstClr val="white"/>
                </a:solidFill>
                <a:latin typeface="Calibri"/>
              </a:rPr>
              <a:t>Contactos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16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s-AR" sz="2400" dirty="0" smtClean="0">
                <a:solidFill>
                  <a:prstClr val="white"/>
                </a:solidFill>
                <a:latin typeface="Calibri"/>
              </a:rPr>
              <a:t> 4426000 /interno 2727</a:t>
            </a:r>
            <a:endParaRPr lang="es-AR" sz="2400" dirty="0">
              <a:solidFill>
                <a:prstClr val="white"/>
              </a:solidFill>
              <a:latin typeface="Calibri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s-AR" sz="1600" dirty="0">
              <a:solidFill>
                <a:prstClr val="white"/>
              </a:solidFill>
              <a:latin typeface="Calibri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800" u="sng" dirty="0">
                <a:solidFill>
                  <a:prstClr val="white"/>
                </a:solidFill>
                <a:latin typeface="Calibri"/>
              </a:rPr>
              <a:t>Redes Sociales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0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s-AR" sz="2000" dirty="0" err="1">
                <a:solidFill>
                  <a:prstClr val="white"/>
                </a:solidFill>
                <a:latin typeface="Calibri"/>
              </a:rPr>
              <a:t>setic_formosa</a:t>
            </a:r>
            <a:endParaRPr lang="es-AR" sz="2000" dirty="0">
              <a:solidFill>
                <a:prstClr val="white"/>
              </a:solidFill>
              <a:latin typeface="Calibri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0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s-AR" sz="2000" dirty="0" err="1">
                <a:solidFill>
                  <a:prstClr val="white"/>
                </a:solidFill>
                <a:latin typeface="Calibri"/>
              </a:rPr>
              <a:t>Setic_Formos</a:t>
            </a:r>
            <a:r>
              <a:rPr lang="es-AR" sz="2400" dirty="0" err="1">
                <a:solidFill>
                  <a:prstClr val="white"/>
                </a:solidFill>
                <a:latin typeface="Calibri"/>
              </a:rPr>
              <a:t>a</a:t>
            </a:r>
            <a:r>
              <a:rPr lang="es-AR" sz="1800" dirty="0">
                <a:solidFill>
                  <a:prstClr val="white"/>
                </a:solidFill>
                <a:latin typeface="Calibri"/>
              </a:rPr>
              <a:t>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s-AR" sz="2800" dirty="0">
                <a:solidFill>
                  <a:prstClr val="white"/>
                </a:solidFill>
                <a:latin typeface="Calibri"/>
                <a:hlinkClick r:id="rId2"/>
              </a:rPr>
              <a:t>setic@formosa.gov.ar</a:t>
            </a:r>
            <a:r>
              <a:rPr lang="es-AR" sz="28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AD10F9-E5AA-C195-BBDF-06C250AEA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996952"/>
            <a:ext cx="936104" cy="5040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F454B7D-32A9-5AD0-040A-564EA15A8E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4143" y="4411960"/>
            <a:ext cx="337316" cy="33731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2361AA8E-8A8D-11E3-C04D-5F08705A4C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7622" y="4911742"/>
            <a:ext cx="355743" cy="35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4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" y="6044984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588414" y="6061472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2598057"/>
            <a:ext cx="5765799" cy="957943"/>
          </a:xfrm>
          <a:prstGeom prst="rect">
            <a:avLst/>
          </a:prstGeom>
          <a:gradFill flip="none" rotWithShape="1">
            <a:gsLst>
              <a:gs pos="0">
                <a:srgbClr val="29679F">
                  <a:alpha val="50000"/>
                </a:srgbClr>
              </a:gs>
              <a:gs pos="100000">
                <a:srgbClr val="29679F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2176206" y="2803267"/>
            <a:ext cx="3519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</a:rPr>
              <a:t>¡Muchas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23720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Rectángulo 8"/>
          <p:cNvSpPr/>
          <p:nvPr/>
        </p:nvSpPr>
        <p:spPr>
          <a:xfrm>
            <a:off x="483782" y="6008452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83194" y="6068508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72970" y="1889984"/>
            <a:ext cx="63981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altLang="es-AR" sz="2400" dirty="0">
                <a:solidFill>
                  <a:schemeClr val="bg1"/>
                </a:solidFill>
              </a:rPr>
              <a:t>El Objetivo de la presente GUÌA es facilitar las Pautas de Intervención que orienten el accionar dentro del Ámbito Educativo, ante la presunción y/o detección de situaciones de vulneración de derechos de niños, niñas y adolescentes.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622067" y="482899"/>
            <a:ext cx="3479798" cy="625404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1014592" y="553278"/>
            <a:ext cx="1423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solidFill>
                  <a:schemeClr val="bg1"/>
                </a:solidFill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330113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Rectángulo 8"/>
          <p:cNvSpPr/>
          <p:nvPr/>
        </p:nvSpPr>
        <p:spPr>
          <a:xfrm>
            <a:off x="251519" y="6044984"/>
            <a:ext cx="7325023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52685" y="6065844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15265" y="2421478"/>
            <a:ext cx="598180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Se asume que toda vulneración de los derechos de NNA es un </a:t>
            </a:r>
            <a:r>
              <a:rPr lang="es-AR" altLang="es-AR" sz="2400" b="1" dirty="0">
                <a:solidFill>
                  <a:schemeClr val="bg2">
                    <a:lumMod val="50000"/>
                  </a:schemeClr>
                </a:solidFill>
              </a:rPr>
              <a:t>asunto de interés público que OBLIGA a quien conozca la situación, comunicarla ante las autoridades competentes.</a:t>
            </a:r>
          </a:p>
          <a:p>
            <a:pPr>
              <a:lnSpc>
                <a:spcPct val="150000"/>
              </a:lnSpc>
            </a:pPr>
            <a:endParaRPr lang="es-AR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51520" y="607526"/>
            <a:ext cx="5188853" cy="953684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CuadroTexto 9"/>
          <p:cNvSpPr txBox="1"/>
          <p:nvPr/>
        </p:nvSpPr>
        <p:spPr>
          <a:xfrm>
            <a:off x="935540" y="715460"/>
            <a:ext cx="3706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</a:rPr>
              <a:t>OBLIGATORIEDAD y RESPONSABILIDAD</a:t>
            </a:r>
          </a:p>
        </p:txBody>
      </p:sp>
    </p:spTree>
    <p:extLst>
      <p:ext uri="{BB962C8B-B14F-4D97-AF65-F5344CB8AC3E}">
        <p14:creationId xmlns:p14="http://schemas.microsoft.com/office/powerpoint/2010/main" val="182608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" y="1202170"/>
            <a:ext cx="9144000" cy="7428646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" altLang="es-AR" b="1" dirty="0">
                <a:solidFill>
                  <a:schemeClr val="bg2">
                    <a:lumMod val="50000"/>
                  </a:schemeClr>
                </a:solidFill>
              </a:rPr>
              <a:t>        </a:t>
            </a:r>
          </a:p>
          <a:p>
            <a:pPr>
              <a:defRPr/>
            </a:pPr>
            <a:r>
              <a:rPr lang="es-ES" altLang="es-AR" b="1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>
              <a:defRPr/>
            </a:pPr>
            <a:r>
              <a:rPr lang="es-ES" altLang="es-AR" b="1" dirty="0">
                <a:solidFill>
                  <a:schemeClr val="bg2">
                    <a:lumMod val="50000"/>
                  </a:schemeClr>
                </a:solidFill>
              </a:rPr>
              <a:t>  En relación a los docentes involucrados en la detección e intervención: </a:t>
            </a:r>
            <a:r>
              <a:rPr lang="es-ES" altLang="es-AR" dirty="0">
                <a:solidFill>
                  <a:schemeClr val="bg2">
                    <a:lumMod val="50000"/>
                  </a:schemeClr>
                </a:solidFill>
              </a:rPr>
              <a:t>Aclarar  que siguiendo los pasos de esta guía el docente se encuentra     </a:t>
            </a:r>
          </a:p>
          <a:p>
            <a:pPr>
              <a:defRPr/>
            </a:pPr>
            <a:r>
              <a:rPr lang="es-ES" altLang="es-AR" dirty="0">
                <a:solidFill>
                  <a:schemeClr val="bg2">
                    <a:lumMod val="50000"/>
                  </a:schemeClr>
                </a:solidFill>
              </a:rPr>
              <a:t> LEGALMENTE AMPARADO en el marco normativo.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81085" y="6044984"/>
            <a:ext cx="6995457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30349" y="6065844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81085" y="1495362"/>
            <a:ext cx="62339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 smtClean="0">
                <a:solidFill>
                  <a:schemeClr val="bg2">
                    <a:lumMod val="50000"/>
                  </a:schemeClr>
                </a:solidFill>
              </a:rPr>
              <a:t>Capitulo  </a:t>
            </a:r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s-AR" altLang="es-AR" sz="2400" dirty="0" smtClean="0">
                <a:solidFill>
                  <a:schemeClr val="bg2">
                    <a:lumMod val="50000"/>
                  </a:schemeClr>
                </a:solidFill>
              </a:rPr>
              <a:t>° 1: </a:t>
            </a:r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Establécese la obligatoriedad de la denuncia para el personal docente y/ o personas que se desempeñen en el ámbito del Ministerio de Cultura y Educación que tomen conocimiento de los hechos que vulneren los derechos de los NNA, conforme lo visto en el </a:t>
            </a:r>
            <a:r>
              <a:rPr lang="es-AR" altLang="es-AR" sz="2400" dirty="0" err="1">
                <a:solidFill>
                  <a:schemeClr val="bg2">
                    <a:lumMod val="50000"/>
                  </a:schemeClr>
                </a:solidFill>
              </a:rPr>
              <a:t>Cod</a:t>
            </a:r>
            <a:r>
              <a:rPr lang="es-AR" altLang="es-AR" sz="2400" dirty="0" smtClean="0">
                <a:solidFill>
                  <a:schemeClr val="bg2">
                    <a:lumMod val="50000"/>
                  </a:schemeClr>
                </a:solidFill>
              </a:rPr>
              <a:t>. Procesal </a:t>
            </a:r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Penal </a:t>
            </a:r>
            <a:r>
              <a:rPr lang="es-AR" altLang="es-AR" sz="2400" dirty="0" err="1">
                <a:solidFill>
                  <a:schemeClr val="bg2">
                    <a:lumMod val="50000"/>
                  </a:schemeClr>
                </a:solidFill>
              </a:rPr>
              <a:t>Arg</a:t>
            </a:r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.  En el art. </a:t>
            </a:r>
            <a:r>
              <a:rPr lang="es-AR" altLang="es-AR" sz="2400" dirty="0" smtClean="0">
                <a:solidFill>
                  <a:schemeClr val="bg2">
                    <a:lumMod val="50000"/>
                  </a:schemeClr>
                </a:solidFill>
              </a:rPr>
              <a:t>N°177</a:t>
            </a:r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, Ley N</a:t>
            </a:r>
            <a:r>
              <a:rPr lang="es-AR" altLang="es-AR" sz="2400">
                <a:solidFill>
                  <a:schemeClr val="bg2">
                    <a:lumMod val="50000"/>
                  </a:schemeClr>
                </a:solidFill>
              </a:rPr>
              <a:t>° </a:t>
            </a:r>
            <a:r>
              <a:rPr lang="es-AR" altLang="es-AR" sz="2400" smtClean="0">
                <a:solidFill>
                  <a:schemeClr val="bg2">
                    <a:lumMod val="50000"/>
                  </a:schemeClr>
                </a:solidFill>
              </a:rPr>
              <a:t>1191/96 </a:t>
            </a:r>
            <a:r>
              <a:rPr lang="es-AR" altLang="es-AR" sz="2400" dirty="0">
                <a:solidFill>
                  <a:schemeClr val="bg2">
                    <a:lumMod val="50000"/>
                  </a:schemeClr>
                </a:solidFill>
              </a:rPr>
              <a:t>Art N°2, Ley N°26061 Art. N°30.</a:t>
            </a:r>
          </a:p>
          <a:p>
            <a:endParaRPr lang="es-AR" altLang="es-A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561328" y="412567"/>
            <a:ext cx="5177384" cy="584201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930349" y="504612"/>
            <a:ext cx="4478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</a:rPr>
              <a:t>RESOLUCIÒN N° 424/2020</a:t>
            </a:r>
          </a:p>
        </p:txBody>
      </p:sp>
    </p:spTree>
    <p:extLst>
      <p:ext uri="{BB962C8B-B14F-4D97-AF65-F5344CB8AC3E}">
        <p14:creationId xmlns:p14="http://schemas.microsoft.com/office/powerpoint/2010/main" val="176186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2" b="1761"/>
          <a:stretch/>
        </p:blipFill>
        <p:spPr>
          <a:xfrm>
            <a:off x="0" y="-33407"/>
            <a:ext cx="9144000" cy="6891407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21636" y="7346968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Rectángulo 7"/>
          <p:cNvSpPr/>
          <p:nvPr/>
        </p:nvSpPr>
        <p:spPr>
          <a:xfrm>
            <a:off x="2" y="-33407"/>
            <a:ext cx="9143998" cy="6857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25000"/>
                  <a:lumMod val="98000"/>
                </a:schemeClr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" y="6044984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87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88414" y="6061472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0" y="1599856"/>
            <a:ext cx="6164960" cy="2548934"/>
          </a:xfrm>
          <a:prstGeom prst="rect">
            <a:avLst/>
          </a:prstGeom>
          <a:gradFill flip="none" rotWithShape="1">
            <a:gsLst>
              <a:gs pos="0">
                <a:srgbClr val="29679F">
                  <a:alpha val="50000"/>
                </a:srgbClr>
              </a:gs>
              <a:gs pos="100000">
                <a:srgbClr val="29679F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21636" y="1962886"/>
            <a:ext cx="59222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/>
              <a:t>PAUTAS DE INTERVENCIÓN EDUCATIVA ANTE UNA SITUACIÓN DE PRESUNCIÓN Y DETECCIÓN DE VULNERACIÓN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17751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19093" cy="5616624"/>
          </a:xfrm>
        </p:spPr>
        <p:txBody>
          <a:bodyPr>
            <a:normAutofit fontScale="90000"/>
          </a:bodyPr>
          <a:lstStyle/>
          <a:p>
            <a:r>
              <a:rPr lang="es-US" b="1" dirty="0">
                <a:solidFill>
                  <a:schemeClr val="bg1"/>
                </a:solidFill>
                <a:latin typeface="Corbel" panose="020B0503020204020204" pitchFamily="34" charset="0"/>
              </a:rPr>
              <a:t>Situaciones posibles de vulneración</a:t>
            </a:r>
            <a:r>
              <a:rPr lang="es-AR" b="1" dirty="0">
                <a:solidFill>
                  <a:schemeClr val="bg1"/>
                </a:solidFill>
                <a:latin typeface="Corbel" panose="020B0503020204020204" pitchFamily="34" charset="0"/>
              </a:rPr>
              <a:t>:</a:t>
            </a:r>
            <a:br>
              <a:rPr lang="es-AR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/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1-MALTRATO FÍSICO</a:t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2-ABANDONO O NEGLIGENCIA</a:t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3-ABANDONO EMOCIONAL</a:t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4-ABUSO SEXUAL</a:t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5-MALTRATO EMOCIONAL</a:t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6-FORMAS RARAS Y GRAVES DE MALTRATO INFANTIL</a:t>
            </a:r>
            <a:b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s-AR" dirty="0">
                <a:solidFill>
                  <a:schemeClr val="bg1"/>
                </a:solidFill>
                <a:latin typeface="Corbel" panose="020B0503020204020204" pitchFamily="34" charset="0"/>
              </a:rPr>
              <a:t>7- EXPLOTACIÓN LABORAL.</a:t>
            </a:r>
            <a:endParaRPr lang="en-US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1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323527" y="6044984"/>
            <a:ext cx="7253015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1259632" y="6101939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50035" y="1321165"/>
            <a:ext cx="70569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Adoptar las siguientes medidas como guía:    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Realizar el </a:t>
            </a:r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ACTA ESCOLAR 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con todos los datos de la/el alumna/o, </a:t>
            </a:r>
            <a:r>
              <a:rPr lang="es-US" sz="2000" dirty="0">
                <a:solidFill>
                  <a:schemeClr val="bg2">
                    <a:lumMod val="50000"/>
                  </a:schemeClr>
                </a:solidFill>
              </a:rPr>
              <a:t>y textuales palabras de los hechos o dichos.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96900" indent="-514350">
              <a:buFont typeface="+mj-lt"/>
              <a:buAutoNum type="alphaLcParenR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La situación de vulneración que presenta y las acciones realizadas por la escuela, (si hubieran).</a:t>
            </a:r>
          </a:p>
          <a:p>
            <a:pPr marL="596900" indent="-514350">
              <a:buFont typeface="+mj-lt"/>
              <a:buAutoNum type="alphaLcParenR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Elevar el o las acta/as a la </a:t>
            </a:r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DIRECCION DE NIVEL 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y/o al </a:t>
            </a:r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Se.T.I.C.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sobre cerrado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).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596900" indent="-514350">
              <a:buFont typeface="+mj-lt"/>
              <a:buAutoNum type="alphaLcParenR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El personal directivos y los equipos de orientación escolar articularán acciones elevando el pedido de intervención a la </a:t>
            </a:r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DIRECCION DE NIÑEZ, ADOLESCENCIA Y FAMILIA en caso de ser necesario.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96900" indent="-514350">
              <a:buFont typeface="+mj-lt"/>
              <a:buAutoNum type="alphaLcParenR"/>
              <a:defRPr/>
            </a:pPr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Mantener la confidencialidad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de la intervención e identidad del Niño/a o adolescente.</a:t>
            </a:r>
          </a:p>
          <a:p>
            <a:pPr marL="596900" indent="-514350">
              <a:buFont typeface="+mj-lt"/>
              <a:buAutoNum type="alphaLcParenR"/>
              <a:defRPr/>
            </a:pPr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IMPORTANTE: RESGUARDAR LA PRIVACIDAD Y LA INFORMACION SIEMPRE.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23528" y="397537"/>
            <a:ext cx="5124772" cy="836211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550035" y="476672"/>
            <a:ext cx="4701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</a:rPr>
              <a:t>1) Cuestiones de vulneración de Derechos   en la trayectoria educativa.</a:t>
            </a:r>
          </a:p>
        </p:txBody>
      </p:sp>
    </p:spTree>
    <p:extLst>
      <p:ext uri="{BB962C8B-B14F-4D97-AF65-F5344CB8AC3E}">
        <p14:creationId xmlns:p14="http://schemas.microsoft.com/office/powerpoint/2010/main" val="11639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276798" y="6047726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1115616" y="6062032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0283" y="1600203"/>
            <a:ext cx="77991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>
              <a:defRPr/>
            </a:pPr>
            <a:endParaRPr lang="es-A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Conforme al Art. </a:t>
            </a:r>
            <a:r>
              <a:rPr lang="es-AR" sz="2000" dirty="0">
                <a:solidFill>
                  <a:schemeClr val="bg2"/>
                </a:solidFill>
              </a:rPr>
              <a:t>1</a:t>
            </a:r>
            <a:r>
              <a:rPr lang="es-AR" sz="2000" b="1" dirty="0" smtClean="0">
                <a:solidFill>
                  <a:schemeClr val="bg2"/>
                </a:solidFill>
              </a:rPr>
              <a:t>77</a:t>
            </a:r>
            <a:r>
              <a:rPr lang="es-AR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del </a:t>
            </a:r>
            <a:r>
              <a:rPr lang="es-AR" sz="2000">
                <a:solidFill>
                  <a:schemeClr val="bg2">
                    <a:lumMod val="50000"/>
                  </a:schemeClr>
                </a:solidFill>
              </a:rPr>
              <a:t>Código </a:t>
            </a:r>
            <a:r>
              <a:rPr lang="es-AR" sz="2000" smtClean="0">
                <a:solidFill>
                  <a:schemeClr val="bg2">
                    <a:lumMod val="50000"/>
                  </a:schemeClr>
                </a:solidFill>
              </a:rPr>
              <a:t>Procesal Penal </a:t>
            </a: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la institución escolar COMUNICARA LA SITUACION al 911 , en caso de transcurrir un tiempo prudencial, concurrir a la comisaria cercana al barrio. Paralelamente se dará aviso al tutor, en el caso de que este </a:t>
            </a:r>
            <a:r>
              <a:rPr lang="x-none" sz="2000" dirty="0">
                <a:solidFill>
                  <a:schemeClr val="bg2">
                    <a:lumMod val="50000"/>
                  </a:schemeClr>
                </a:solidFill>
              </a:rPr>
              <a:t>NO f</a:t>
            </a: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uera el victimario y no estuviera en conocimiento del hecho a fin de efectuar la denuncia correspondiente. Si el/la tutor/a se niega a realizar la denuncia el/la docente y personal directivo en forma conjunta  procederá a comunicar el hecho </a:t>
            </a:r>
            <a:r>
              <a:rPr lang="es-AR" sz="2000" b="1" dirty="0">
                <a:solidFill>
                  <a:schemeClr val="bg2">
                    <a:lumMod val="50000"/>
                  </a:schemeClr>
                </a:solidFill>
              </a:rPr>
              <a:t>a la policía, fiscalía o juez.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En caso que el niño/a o adolescente requiera alguna medida de protección establecida por Ley Nº26061, se solicitara la presencia del organismo competente  a través de la LINEA 102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Elevar a la DIRECCCION DE NIVEL y/o al SeTIC.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276798" y="474319"/>
            <a:ext cx="7952594" cy="1176414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574266" y="526266"/>
            <a:ext cx="795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>
                <a:solidFill>
                  <a:schemeClr val="bg1"/>
                </a:solidFill>
              </a:rPr>
              <a:t>2) </a:t>
            </a:r>
            <a:r>
              <a:rPr lang="es-AR" sz="2000" b="1" dirty="0">
                <a:solidFill>
                  <a:schemeClr val="bg1"/>
                </a:solidFill>
              </a:rPr>
              <a:t>Cuando en la escuela un estudiante manifieste ser vulnerado en sus derechos, presuntamente perpetrado en el ámbito familiar.</a:t>
            </a:r>
            <a:br>
              <a:rPr lang="es-AR" sz="2000" b="1" dirty="0">
                <a:solidFill>
                  <a:schemeClr val="bg1"/>
                </a:solidFill>
              </a:rPr>
            </a:br>
            <a:r>
              <a:rPr lang="es-AR" sz="2000" b="1" dirty="0">
                <a:solidFill>
                  <a:schemeClr val="bg1"/>
                </a:solidFill>
              </a:rPr>
              <a:t/>
            </a:r>
            <a:br>
              <a:rPr lang="es-AR" sz="2000" b="1" dirty="0">
                <a:solidFill>
                  <a:schemeClr val="bg1"/>
                </a:solidFill>
              </a:rPr>
            </a:br>
            <a:endParaRPr lang="es-A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8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432949" y="6184967"/>
            <a:ext cx="7576542" cy="475372"/>
          </a:xfrm>
          <a:prstGeom prst="rect">
            <a:avLst/>
          </a:prstGeom>
          <a:gradFill flip="none" rotWithShape="1">
            <a:gsLst>
              <a:gs pos="0">
                <a:srgbClr val="29679F"/>
              </a:gs>
              <a:gs pos="73000">
                <a:srgbClr val="29679F">
                  <a:tint val="44500"/>
                  <a:satMod val="160000"/>
                </a:srgbClr>
              </a:gs>
              <a:gs pos="100000">
                <a:srgbClr val="29679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1043608" y="6205172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setic@Formosa.gov.ar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36" y="5556016"/>
            <a:ext cx="1221920" cy="11633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9" y="-878436"/>
            <a:ext cx="4014193" cy="42049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68893" y="1481052"/>
            <a:ext cx="779910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>
              <a:defRPr/>
            </a:pPr>
            <a:endParaRPr lang="es-AR" dirty="0">
              <a:solidFill>
                <a:schemeClr val="bg2">
                  <a:lumMod val="50000"/>
                </a:schemeClr>
              </a:solidFill>
            </a:endParaRPr>
          </a:p>
          <a:p>
            <a:pPr marL="82550">
              <a:defRPr/>
            </a:pPr>
            <a:endParaRPr lang="es-A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b="1" dirty="0">
                <a:solidFill>
                  <a:schemeClr val="bg2">
                    <a:lumMod val="50000"/>
                  </a:schemeClr>
                </a:solidFill>
              </a:rPr>
              <a:t>Poner de forma inmediata en conocimiento a sus autoridades, para el asesoramiento administrativo pertinente.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b="1" dirty="0">
                <a:solidFill>
                  <a:schemeClr val="bg2">
                    <a:lumMod val="50000"/>
                  </a:schemeClr>
                </a:solidFill>
              </a:rPr>
              <a:t>No dilatar la comunicación a los tutores </a:t>
            </a: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de la situación. En reunión con los mismos acordar acciones de contención y cuidado. </a:t>
            </a:r>
          </a:p>
          <a:p>
            <a:pPr marL="539750" indent="-457200">
              <a:buFont typeface="+mj-lt"/>
              <a:buAutoNum type="alphaLcParenR"/>
              <a:defRPr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</a:rPr>
              <a:t>Elevar los informes de lo acordado con los tutores a la dirección de nivel, a los fines de deslindar responsabilidades del presunto victimario sea docente y/o personal de la institución.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107504" y="474319"/>
            <a:ext cx="8121888" cy="1158010"/>
          </a:xfrm>
          <a:prstGeom prst="roundRect">
            <a:avLst/>
          </a:prstGeom>
          <a:gradFill flip="none" rotWithShape="1">
            <a:gsLst>
              <a:gs pos="0">
                <a:srgbClr val="70A8DA">
                  <a:alpha val="68000"/>
                </a:srgbClr>
              </a:gs>
              <a:gs pos="100000">
                <a:srgbClr val="2E75B6"/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434929" y="548366"/>
            <a:ext cx="795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</a:rPr>
              <a:t>3) Cuando en la escuela un estudiante manifieste ser vulnerado en sus derechos, presuntamente perpetrado por un adulto miembro de la institución escolar.</a:t>
            </a:r>
            <a:br>
              <a:rPr lang="es-AR" sz="2000" b="1" dirty="0">
                <a:solidFill>
                  <a:schemeClr val="bg1"/>
                </a:solidFill>
              </a:rPr>
            </a:br>
            <a:endParaRPr lang="es-A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6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 bandas</Template>
  <TotalTime>786</TotalTime>
  <Words>1175</Words>
  <Application>Microsoft Office PowerPoint</Application>
  <PresentationFormat>Presentación en pantalla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Con bandas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Situaciones posibles de vulneración:  1-MALTRATO FÍSICO 2-ABANDONO O NEGLIGENCIA 3-ABANDONO EMOCIONAL 4-ABUSO SEXUAL 5-MALTRATO EMOCIONAL 6-FORMAS RARAS Y GRAVES DE MALTRATO INFANTIL 7- EXPLOTACIÓN LABORAL.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Graciela</dc:creator>
  <cp:lastModifiedBy>Usuario de Windows</cp:lastModifiedBy>
  <cp:revision>60</cp:revision>
  <dcterms:created xsi:type="dcterms:W3CDTF">2020-03-06T12:38:18Z</dcterms:created>
  <dcterms:modified xsi:type="dcterms:W3CDTF">2023-05-16T19:12:31Z</dcterms:modified>
</cp:coreProperties>
</file>