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4" r:id="rId1"/>
    <p:sldMasterId id="2147483896" r:id="rId2"/>
  </p:sldMasterIdLst>
  <p:sldIdLst>
    <p:sldId id="257" r:id="rId3"/>
    <p:sldId id="258" r:id="rId4"/>
    <p:sldId id="260" r:id="rId5"/>
    <p:sldId id="262" r:id="rId6"/>
    <p:sldId id="263" r:id="rId7"/>
    <p:sldId id="279" r:id="rId8"/>
    <p:sldId id="274" r:id="rId9"/>
    <p:sldId id="267" r:id="rId10"/>
    <p:sldId id="266" r:id="rId11"/>
    <p:sldId id="265" r:id="rId12"/>
    <p:sldId id="275" r:id="rId13"/>
    <p:sldId id="277" r:id="rId14"/>
    <p:sldId id="269" r:id="rId15"/>
    <p:sldId id="283" r:id="rId16"/>
    <p:sldId id="282" r:id="rId17"/>
    <p:sldId id="280" r:id="rId18"/>
    <p:sldId id="272" r:id="rId1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5132" y="2059012"/>
            <a:ext cx="9146751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19" y="2166365"/>
            <a:ext cx="8603674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970315"/>
            <a:ext cx="6858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E18D2-98A6-4839-9F6C-15EBB0FDCF6E}" type="datetimeFigureOut">
              <a:rPr lang="es-ES" smtClean="0"/>
              <a:t>16/05/2023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806ED-E08B-446C-9F19-2DA57EE8A3C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18829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E18D2-98A6-4839-9F6C-15EBB0FDCF6E}" type="datetimeFigureOut">
              <a:rPr lang="es-ES" smtClean="0"/>
              <a:t>16/05/2023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806ED-E08B-446C-9F19-2DA57EE8A3C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96940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764484" y="0"/>
            <a:ext cx="20574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468" y="609600"/>
            <a:ext cx="1801785" cy="56388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609600"/>
            <a:ext cx="5979968" cy="5638800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422855"/>
            <a:ext cx="2057397" cy="365125"/>
          </a:xfrm>
        </p:spPr>
        <p:txBody>
          <a:bodyPr/>
          <a:lstStyle/>
          <a:p>
            <a:fld id="{718E18D2-98A6-4839-9F6C-15EBB0FDCF6E}" type="datetimeFigureOut">
              <a:rPr lang="es-ES" smtClean="0"/>
              <a:t>16/05/2023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32102" y="6422855"/>
            <a:ext cx="3209752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4787" y="6422855"/>
            <a:ext cx="659819" cy="365125"/>
          </a:xfrm>
        </p:spPr>
        <p:txBody>
          <a:bodyPr/>
          <a:lstStyle/>
          <a:p>
            <a:fld id="{64F806ED-E08B-446C-9F19-2DA57EE8A3C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746770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E18D2-98A6-4839-9F6C-15EBB0FDCF6E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16/05/2023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806ED-E08B-446C-9F19-2DA57EE8A3CF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01025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E18D2-98A6-4839-9F6C-15EBB0FDCF6E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16/05/2023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806ED-E08B-446C-9F19-2DA57EE8A3CF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93419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E18D2-98A6-4839-9F6C-15EBB0FDCF6E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16/05/2023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806ED-E08B-446C-9F19-2DA57EE8A3CF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65656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E18D2-98A6-4839-9F6C-15EBB0FDCF6E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16/05/2023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806ED-E08B-446C-9F19-2DA57EE8A3CF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52002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E18D2-98A6-4839-9F6C-15EBB0FDCF6E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16/05/2023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806ED-E08B-446C-9F19-2DA57EE8A3CF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22863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E18D2-98A6-4839-9F6C-15EBB0FDCF6E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16/05/2023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806ED-E08B-446C-9F19-2DA57EE8A3CF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34891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E18D2-98A6-4839-9F6C-15EBB0FDCF6E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16/05/2023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806ED-E08B-446C-9F19-2DA57EE8A3CF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070943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E18D2-98A6-4839-9F6C-15EBB0FDCF6E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16/05/2023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806ED-E08B-446C-9F19-2DA57EE8A3CF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8332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E18D2-98A6-4839-9F6C-15EBB0FDCF6E}" type="datetimeFigureOut">
              <a:rPr lang="es-ES" smtClean="0"/>
              <a:t>16/05/2023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806ED-E08B-446C-9F19-2DA57EE8A3C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785678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E18D2-98A6-4839-9F6C-15EBB0FDCF6E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16/05/2023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806ED-E08B-446C-9F19-2DA57EE8A3CF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229186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E18D2-98A6-4839-9F6C-15EBB0FDCF6E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16/05/2023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806ED-E08B-446C-9F19-2DA57EE8A3CF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379385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E18D2-98A6-4839-9F6C-15EBB0FDCF6E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16/05/2023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806ED-E08B-446C-9F19-2DA57EE8A3CF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89358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5132" y="2059012"/>
            <a:ext cx="9146751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4893" y="2208879"/>
            <a:ext cx="78867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0" baseline="0">
                <a:solidFill>
                  <a:schemeClr val="bg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4893" y="3984400"/>
            <a:ext cx="78867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18E18D2-98A6-4839-9F6C-15EBB0FDCF6E}" type="datetimeFigureOut">
              <a:rPr lang="es-ES" smtClean="0"/>
              <a:t>16/05/2023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4F806ED-E08B-446C-9F19-2DA57EE8A3C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614116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797" y="2011680"/>
            <a:ext cx="365760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2011680"/>
            <a:ext cx="365760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E18D2-98A6-4839-9F6C-15EBB0FDCF6E}" type="datetimeFigureOut">
              <a:rPr lang="es-ES" smtClean="0"/>
              <a:t>16/05/2023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806ED-E08B-446C-9F19-2DA57EE8A3C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86151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913470"/>
            <a:ext cx="365760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656566"/>
            <a:ext cx="365760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428" y="1913470"/>
            <a:ext cx="365760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00428" y="2656564"/>
            <a:ext cx="365760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E18D2-98A6-4839-9F6C-15EBB0FDCF6E}" type="datetimeFigureOut">
              <a:rPr lang="es-ES" smtClean="0"/>
              <a:t>16/05/2023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806ED-E08B-446C-9F19-2DA57EE8A3C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0276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E18D2-98A6-4839-9F6C-15EBB0FDCF6E}" type="datetimeFigureOut">
              <a:rPr lang="es-ES" smtClean="0"/>
              <a:t>16/05/2023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806ED-E08B-446C-9F19-2DA57EE8A3C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38312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E18D2-98A6-4839-9F6C-15EBB0FDCF6E}" type="datetimeFigureOut">
              <a:rPr lang="es-ES" smtClean="0"/>
              <a:t>16/05/2023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806ED-E08B-446C-9F19-2DA57EE8A3C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07338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148840"/>
            <a:ext cx="4572000" cy="38404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92568" y="2147487"/>
            <a:ext cx="256032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E18D2-98A6-4839-9F6C-15EBB0FDCF6E}" type="datetimeFigureOut">
              <a:rPr lang="es-ES" smtClean="0"/>
              <a:t>16/05/2023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806ED-E08B-446C-9F19-2DA57EE8A3C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08336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5800" y="2211494"/>
            <a:ext cx="4754880" cy="384048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85351" y="2150621"/>
            <a:ext cx="256032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E18D2-98A6-4839-9F6C-15EBB0FDCF6E}" type="datetimeFigureOut">
              <a:rPr lang="es-ES" smtClean="0"/>
              <a:t>16/05/2023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806ED-E08B-446C-9F19-2DA57EE8A3C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74757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62" y="176109"/>
            <a:ext cx="9141714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019" y="284176"/>
            <a:ext cx="777240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019" y="2011680"/>
            <a:ext cx="777240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557" y="6422855"/>
            <a:ext cx="2595043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718E18D2-98A6-4839-9F6C-15EBB0FDCF6E}" type="datetimeFigureOut">
              <a:rPr lang="es-ES" smtClean="0"/>
              <a:t>16/05/2023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91000" y="6422855"/>
            <a:ext cx="40606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65139" y="6422855"/>
            <a:ext cx="709698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64F806ED-E08B-446C-9F19-2DA57EE8A3C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0346255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85" r:id="rId1"/>
    <p:sldLayoutId id="2147483886" r:id="rId2"/>
    <p:sldLayoutId id="2147483887" r:id="rId3"/>
    <p:sldLayoutId id="2147483888" r:id="rId4"/>
    <p:sldLayoutId id="2147483889" r:id="rId5"/>
    <p:sldLayoutId id="2147483890" r:id="rId6"/>
    <p:sldLayoutId id="2147483891" r:id="rId7"/>
    <p:sldLayoutId id="2147483892" r:id="rId8"/>
    <p:sldLayoutId id="2147483893" r:id="rId9"/>
    <p:sldLayoutId id="2147483894" r:id="rId10"/>
    <p:sldLayoutId id="214748389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8E18D2-98A6-4839-9F6C-15EBB0FDCF6E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16/05/2023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F806ED-E08B-446C-9F19-2DA57EE8A3CF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6799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7" r:id="rId1"/>
    <p:sldLayoutId id="2147483898" r:id="rId2"/>
    <p:sldLayoutId id="2147483899" r:id="rId3"/>
    <p:sldLayoutId id="2147483900" r:id="rId4"/>
    <p:sldLayoutId id="2147483901" r:id="rId5"/>
    <p:sldLayoutId id="2147483902" r:id="rId6"/>
    <p:sldLayoutId id="2147483903" r:id="rId7"/>
    <p:sldLayoutId id="2147483904" r:id="rId8"/>
    <p:sldLayoutId id="2147483905" r:id="rId9"/>
    <p:sldLayoutId id="2147483906" r:id="rId10"/>
    <p:sldLayoutId id="21474839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mailto:setic@formosa.gov.ar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33" r="13611"/>
          <a:stretch/>
        </p:blipFill>
        <p:spPr>
          <a:xfrm>
            <a:off x="-63500" y="0"/>
            <a:ext cx="9207500" cy="6858000"/>
          </a:xfrm>
          <a:prstGeom prst="rect">
            <a:avLst/>
          </a:prstGeom>
        </p:spPr>
      </p:pic>
      <p:sp>
        <p:nvSpPr>
          <p:cNvPr id="5" name="Rectángulo 4"/>
          <p:cNvSpPr/>
          <p:nvPr/>
        </p:nvSpPr>
        <p:spPr>
          <a:xfrm>
            <a:off x="-31750" y="27384"/>
            <a:ext cx="9175750" cy="6858000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bg2">
                  <a:lumMod val="10000"/>
                  <a:tint val="23500"/>
                  <a:satMod val="160000"/>
                  <a:alpha val="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dirty="0"/>
          </a:p>
        </p:txBody>
      </p:sp>
      <p:sp>
        <p:nvSpPr>
          <p:cNvPr id="8" name="CuadroTexto 7"/>
          <p:cNvSpPr txBox="1"/>
          <p:nvPr/>
        </p:nvSpPr>
        <p:spPr>
          <a:xfrm>
            <a:off x="443714" y="2641586"/>
            <a:ext cx="474600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3200" b="1" dirty="0">
                <a:solidFill>
                  <a:schemeClr val="bg1"/>
                </a:solidFill>
              </a:rPr>
              <a:t>GUÌA de INTERVENCIÓN </a:t>
            </a:r>
            <a:r>
              <a:rPr lang="es-AR" sz="2400" b="1" dirty="0">
                <a:solidFill>
                  <a:schemeClr val="bg1"/>
                </a:solidFill>
              </a:rPr>
              <a:t/>
            </a:r>
            <a:br>
              <a:rPr lang="es-AR" sz="2400" b="1" dirty="0">
                <a:solidFill>
                  <a:schemeClr val="bg1"/>
                </a:solidFill>
              </a:rPr>
            </a:br>
            <a:r>
              <a:rPr lang="es-AR" sz="2400" b="1" dirty="0">
                <a:solidFill>
                  <a:schemeClr val="bg1"/>
                </a:solidFill>
              </a:rPr>
              <a:t>Frente a Situaciones de Vulnerabilidad de los Derechos de los Niños, Niñas y Adolescentes</a:t>
            </a:r>
            <a:r>
              <a:rPr lang="es-AR" sz="2400" b="1" dirty="0">
                <a:solidFill>
                  <a:srgbClr val="29679F"/>
                </a:solidFill>
              </a:rPr>
              <a:t>.</a:t>
            </a:r>
            <a:br>
              <a:rPr lang="es-AR" sz="2400" b="1" dirty="0">
                <a:solidFill>
                  <a:srgbClr val="29679F"/>
                </a:solidFill>
              </a:rPr>
            </a:br>
            <a:endParaRPr lang="es-AR" sz="2400" b="1" dirty="0">
              <a:solidFill>
                <a:srgbClr val="29679F"/>
              </a:solidFill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428256" y="5604039"/>
            <a:ext cx="3309257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000" dirty="0">
                <a:solidFill>
                  <a:schemeClr val="accent1">
                    <a:lumMod val="50000"/>
                  </a:schemeClr>
                </a:solidFill>
              </a:rPr>
              <a:t>RESOLUCIÓN Nº0424/20</a:t>
            </a:r>
            <a:r>
              <a:rPr lang="es-AR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es-AR" dirty="0">
                <a:solidFill>
                  <a:schemeClr val="accent1">
                    <a:lumMod val="50000"/>
                  </a:schemeClr>
                </a:solidFill>
              </a:rPr>
            </a:br>
            <a:endParaRPr lang="es-AR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" name="Rectángulo redondeado 1"/>
          <p:cNvSpPr/>
          <p:nvPr/>
        </p:nvSpPr>
        <p:spPr>
          <a:xfrm>
            <a:off x="105242" y="524860"/>
            <a:ext cx="5239629" cy="1619250"/>
          </a:xfrm>
          <a:prstGeom prst="roundRect">
            <a:avLst/>
          </a:prstGeom>
          <a:gradFill flip="none" rotWithShape="1">
            <a:gsLst>
              <a:gs pos="0">
                <a:srgbClr val="70A8DA">
                  <a:alpha val="68000"/>
                </a:srgbClr>
              </a:gs>
              <a:gs pos="100000">
                <a:srgbClr val="2E75B6"/>
              </a:gs>
            </a:gsLst>
            <a:lin ang="21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256" y="727085"/>
            <a:ext cx="1285754" cy="1258588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1817846" y="940880"/>
            <a:ext cx="31001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dirty="0">
                <a:solidFill>
                  <a:schemeClr val="bg1"/>
                </a:solidFill>
              </a:rPr>
              <a:t>Equipo de  Orientación Escolar</a:t>
            </a:r>
          </a:p>
        </p:txBody>
      </p:sp>
    </p:spTree>
    <p:extLst>
      <p:ext uri="{BB962C8B-B14F-4D97-AF65-F5344CB8AC3E}">
        <p14:creationId xmlns:p14="http://schemas.microsoft.com/office/powerpoint/2010/main" val="232965867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2" grpId="0" animBg="1"/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ángulo 15"/>
          <p:cNvSpPr/>
          <p:nvPr/>
        </p:nvSpPr>
        <p:spPr>
          <a:xfrm>
            <a:off x="146486" y="102514"/>
            <a:ext cx="8651457" cy="6448464"/>
          </a:xfrm>
          <a:prstGeom prst="rect">
            <a:avLst/>
          </a:prstGeom>
          <a:gradFill>
            <a:gsLst>
              <a:gs pos="0">
                <a:schemeClr val="accent3">
                  <a:lumMod val="20000"/>
                  <a:lumOff val="80000"/>
                </a:schemeClr>
              </a:gs>
              <a:gs pos="100000">
                <a:schemeClr val="accent1">
                  <a:tint val="23500"/>
                  <a:satMod val="160000"/>
                  <a:alpha val="0"/>
                  <a:lumMod val="0"/>
                  <a:lumOff val="100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dirty="0"/>
          </a:p>
        </p:txBody>
      </p:sp>
      <p:sp>
        <p:nvSpPr>
          <p:cNvPr id="9" name="Rectángulo 8"/>
          <p:cNvSpPr/>
          <p:nvPr/>
        </p:nvSpPr>
        <p:spPr>
          <a:xfrm>
            <a:off x="346057" y="6075606"/>
            <a:ext cx="7576542" cy="475372"/>
          </a:xfrm>
          <a:prstGeom prst="rect">
            <a:avLst/>
          </a:prstGeom>
          <a:gradFill flip="none" rotWithShape="1">
            <a:gsLst>
              <a:gs pos="0">
                <a:srgbClr val="29679F"/>
              </a:gs>
              <a:gs pos="73000">
                <a:srgbClr val="29679F">
                  <a:tint val="44500"/>
                  <a:satMod val="160000"/>
                </a:srgbClr>
              </a:gs>
              <a:gs pos="100000">
                <a:srgbClr val="29679F">
                  <a:tint val="23500"/>
                  <a:satMod val="160000"/>
                  <a:alpha val="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1" name="CuadroTexto 10"/>
          <p:cNvSpPr txBox="1"/>
          <p:nvPr/>
        </p:nvSpPr>
        <p:spPr>
          <a:xfrm>
            <a:off x="683568" y="6128626"/>
            <a:ext cx="2256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>
                <a:solidFill>
                  <a:schemeClr val="bg1"/>
                </a:solidFill>
              </a:rPr>
              <a:t>setic@Formosa.gov.ar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3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1136" y="5556016"/>
            <a:ext cx="1221920" cy="1163312"/>
          </a:xfrm>
          <a:prstGeom prst="rect">
            <a:avLst/>
          </a:prstGeom>
        </p:spPr>
      </p:pic>
      <p:pic>
        <p:nvPicPr>
          <p:cNvPr id="15" name="Imagen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5799" y="-878436"/>
            <a:ext cx="4014193" cy="4204923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865641" y="2174074"/>
            <a:ext cx="705695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39750" indent="-457200">
              <a:buFont typeface="+mj-lt"/>
              <a:buAutoNum type="alphaLcParenR"/>
              <a:defRPr/>
            </a:pPr>
            <a:r>
              <a:rPr lang="es-AR" sz="2000" dirty="0">
                <a:solidFill>
                  <a:schemeClr val="bg2">
                    <a:lumMod val="50000"/>
                  </a:schemeClr>
                </a:solidFill>
              </a:rPr>
              <a:t>No confrontar a las partes</a:t>
            </a:r>
          </a:p>
          <a:p>
            <a:pPr marL="539750" indent="-457200">
              <a:buFont typeface="+mj-lt"/>
              <a:buAutoNum type="alphaLcParenR"/>
              <a:defRPr/>
            </a:pPr>
            <a:r>
              <a:rPr lang="es-AR" sz="2000" b="1" dirty="0">
                <a:solidFill>
                  <a:schemeClr val="bg2">
                    <a:lumMod val="50000"/>
                  </a:schemeClr>
                </a:solidFill>
              </a:rPr>
              <a:t>Comunicar a los tutores de la situación de forma inmediata. </a:t>
            </a:r>
          </a:p>
          <a:p>
            <a:pPr marL="539750" indent="-457200">
              <a:buFont typeface="+mj-lt"/>
              <a:buAutoNum type="alphaLcParenR"/>
              <a:defRPr/>
            </a:pPr>
            <a:r>
              <a:rPr lang="es-AR" sz="2000" dirty="0">
                <a:solidFill>
                  <a:schemeClr val="bg2">
                    <a:lumMod val="50000"/>
                  </a:schemeClr>
                </a:solidFill>
              </a:rPr>
              <a:t>De ser necesario, acordar acciones de contención y cuidado. Apoyar y orientar a los tutores a efectuar la denuncia pertinente.</a:t>
            </a:r>
          </a:p>
          <a:p>
            <a:pPr marL="539750" indent="-457200">
              <a:buFont typeface="+mj-lt"/>
              <a:buAutoNum type="alphaLcParenR"/>
              <a:defRPr/>
            </a:pPr>
            <a:r>
              <a:rPr lang="es-AR" sz="2000" dirty="0">
                <a:solidFill>
                  <a:schemeClr val="bg2">
                    <a:lumMod val="50000"/>
                  </a:schemeClr>
                </a:solidFill>
              </a:rPr>
              <a:t>De ser necesario se dará intervención al servicio de salud u otros organismos competentes a la situación que se plantea.</a:t>
            </a:r>
          </a:p>
        </p:txBody>
      </p:sp>
      <p:sp>
        <p:nvSpPr>
          <p:cNvPr id="12" name="Rectángulo redondeado 11"/>
          <p:cNvSpPr/>
          <p:nvPr/>
        </p:nvSpPr>
        <p:spPr>
          <a:xfrm>
            <a:off x="179511" y="397538"/>
            <a:ext cx="8858471" cy="978168"/>
          </a:xfrm>
          <a:prstGeom prst="roundRect">
            <a:avLst/>
          </a:prstGeom>
          <a:gradFill flip="none" rotWithShape="1">
            <a:gsLst>
              <a:gs pos="0">
                <a:srgbClr val="70A8DA">
                  <a:alpha val="68000"/>
                </a:srgbClr>
              </a:gs>
              <a:gs pos="100000">
                <a:srgbClr val="2E75B6"/>
              </a:gs>
            </a:gsLst>
            <a:lin ang="21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0" name="CuadroTexto 9"/>
          <p:cNvSpPr txBox="1"/>
          <p:nvPr/>
        </p:nvSpPr>
        <p:spPr>
          <a:xfrm>
            <a:off x="865640" y="307022"/>
            <a:ext cx="705695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sz="2000" b="1" dirty="0">
                <a:solidFill>
                  <a:schemeClr val="bg1"/>
                </a:solidFill>
              </a:rPr>
              <a:t>4)</a:t>
            </a:r>
            <a:r>
              <a:rPr lang="es-AR" sz="2000" b="1" dirty="0">
                <a:solidFill>
                  <a:schemeClr val="bg1"/>
                </a:solidFill>
              </a:rPr>
              <a:t>Cuando en la escuela un o una estudiante manifieste ser vulnerado en sus derechos, presuntamente perpetrado por otro/a u otros/as estudiante</a:t>
            </a:r>
          </a:p>
        </p:txBody>
      </p:sp>
    </p:spTree>
    <p:extLst>
      <p:ext uri="{BB962C8B-B14F-4D97-AF65-F5344CB8AC3E}">
        <p14:creationId xmlns:p14="http://schemas.microsoft.com/office/powerpoint/2010/main" val="1189352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lnSpcReduction="10000"/>
          </a:bodyPr>
          <a:lstStyle/>
          <a:p>
            <a:pPr marL="82550" indent="0" algn="ctr">
              <a:buNone/>
              <a:defRPr/>
            </a:pPr>
            <a:r>
              <a:rPr lang="es-AR" b="1" u="sng" dirty="0">
                <a:solidFill>
                  <a:schemeClr val="bg1"/>
                </a:solidFill>
              </a:rPr>
              <a:t>IMPORTANTE</a:t>
            </a:r>
          </a:p>
          <a:p>
            <a:pPr marL="82550" indent="0" algn="ctr">
              <a:buNone/>
              <a:defRPr/>
            </a:pPr>
            <a:endParaRPr lang="es-AR" sz="2000" b="1" u="sng" dirty="0">
              <a:solidFill>
                <a:schemeClr val="bg1"/>
              </a:solidFill>
            </a:endParaRPr>
          </a:p>
          <a:p>
            <a:pPr marL="82550" indent="0">
              <a:buNone/>
              <a:defRPr/>
            </a:pPr>
            <a:r>
              <a:rPr lang="es-AR" sz="2000" b="1" dirty="0">
                <a:solidFill>
                  <a:schemeClr val="bg1"/>
                </a:solidFill>
              </a:rPr>
              <a:t>Espacios de escucha: </a:t>
            </a:r>
          </a:p>
          <a:p>
            <a:pPr marL="539750" indent="-457200">
              <a:buFont typeface="+mj-lt"/>
              <a:buAutoNum type="alphaLcParenR"/>
              <a:defRPr/>
            </a:pPr>
            <a:endParaRPr lang="es-AR" sz="2000" b="1" dirty="0">
              <a:solidFill>
                <a:schemeClr val="bg1"/>
              </a:solidFill>
            </a:endParaRPr>
          </a:p>
          <a:p>
            <a:pPr marL="539750" indent="-457200">
              <a:buFont typeface="+mj-lt"/>
              <a:buAutoNum type="alphaLcParenR"/>
              <a:defRPr/>
            </a:pPr>
            <a:r>
              <a:rPr lang="es-AR" sz="2400" dirty="0">
                <a:solidFill>
                  <a:schemeClr val="bg1"/>
                </a:solidFill>
              </a:rPr>
              <a:t>Generar </a:t>
            </a:r>
            <a:r>
              <a:rPr lang="es-AR" sz="2400" b="1" u="sng" dirty="0">
                <a:solidFill>
                  <a:schemeClr val="bg1"/>
                </a:solidFill>
              </a:rPr>
              <a:t>privacidad</a:t>
            </a:r>
            <a:r>
              <a:rPr lang="es-AR" sz="2400" dirty="0">
                <a:solidFill>
                  <a:schemeClr val="bg1"/>
                </a:solidFill>
              </a:rPr>
              <a:t> del/los estudiante/es involucrados en la situación.</a:t>
            </a:r>
          </a:p>
          <a:p>
            <a:pPr marL="539750" indent="-457200">
              <a:buFont typeface="+mj-lt"/>
              <a:buAutoNum type="alphaLcParenR"/>
              <a:defRPr/>
            </a:pPr>
            <a:r>
              <a:rPr lang="es-AR" sz="2400" dirty="0">
                <a:solidFill>
                  <a:schemeClr val="bg1"/>
                </a:solidFill>
              </a:rPr>
              <a:t>Para garantizar, deberá tenerse en cuenta el </a:t>
            </a:r>
            <a:r>
              <a:rPr lang="es-AR" sz="2400" b="1" u="sng" dirty="0">
                <a:solidFill>
                  <a:schemeClr val="bg1"/>
                </a:solidFill>
              </a:rPr>
              <a:t>LUGAR</a:t>
            </a:r>
            <a:r>
              <a:rPr lang="es-AR" sz="2400" dirty="0">
                <a:solidFill>
                  <a:schemeClr val="bg1"/>
                </a:solidFill>
              </a:rPr>
              <a:t> donde se genera el espacio de escucha. Que sea un espacio donde no se dé el ingreso y egreso constante de personas.</a:t>
            </a:r>
          </a:p>
          <a:p>
            <a:pPr marL="539750" indent="-457200">
              <a:buFont typeface="+mj-lt"/>
              <a:buAutoNum type="alphaLcParenR"/>
              <a:defRPr/>
            </a:pPr>
            <a:r>
              <a:rPr lang="es-AR" sz="2400" b="1" dirty="0">
                <a:solidFill>
                  <a:schemeClr val="bg1"/>
                </a:solidFill>
              </a:rPr>
              <a:t>Resguardar la información siempre</a:t>
            </a:r>
            <a:r>
              <a:rPr lang="es-AR" sz="2400" dirty="0">
                <a:solidFill>
                  <a:schemeClr val="bg1"/>
                </a:solidFill>
              </a:rPr>
              <a:t>.</a:t>
            </a:r>
          </a:p>
          <a:p>
            <a:pPr marL="539750" indent="-457200">
              <a:buFont typeface="+mj-lt"/>
              <a:buAutoNum type="alphaLcParenR"/>
              <a:defRPr/>
            </a:pPr>
            <a:r>
              <a:rPr lang="es-AR" sz="2400" dirty="0">
                <a:solidFill>
                  <a:schemeClr val="bg1"/>
                </a:solidFill>
              </a:rPr>
              <a:t>El acta se debe </a:t>
            </a:r>
            <a:r>
              <a:rPr lang="es-AR" sz="2400" b="1" dirty="0">
                <a:solidFill>
                  <a:schemeClr val="bg1"/>
                </a:solidFill>
              </a:rPr>
              <a:t>registrar replicando al máximo</a:t>
            </a:r>
            <a:r>
              <a:rPr lang="es-AR" sz="2400" dirty="0">
                <a:solidFill>
                  <a:schemeClr val="bg1"/>
                </a:solidFill>
              </a:rPr>
              <a:t>, las palabras utilizadas por quien relata.</a:t>
            </a:r>
          </a:p>
          <a:p>
            <a:pPr marL="539750" indent="-457200">
              <a:buFont typeface="+mj-lt"/>
              <a:buAutoNum type="alphaLcParenR"/>
              <a:defRPr/>
            </a:pPr>
            <a:r>
              <a:rPr lang="es-AR" sz="2400" dirty="0">
                <a:solidFill>
                  <a:schemeClr val="bg1"/>
                </a:solidFill>
              </a:rPr>
              <a:t>NO confrontar a las partes nunca, el dialogo con los mismos se realizan por separado.</a:t>
            </a:r>
          </a:p>
          <a:p>
            <a:pPr marL="539750" indent="-457200">
              <a:buFont typeface="+mj-lt"/>
              <a:buAutoNum type="alphaLcParenR"/>
              <a:defRPr/>
            </a:pPr>
            <a:endParaRPr lang="es-AR" sz="2400" dirty="0">
              <a:solidFill>
                <a:schemeClr val="bg1"/>
              </a:solidFill>
            </a:endParaRPr>
          </a:p>
          <a:p>
            <a:pPr marL="539750" indent="-457200">
              <a:buFont typeface="+mj-lt"/>
              <a:buAutoNum type="alphaLcParenR"/>
              <a:defRPr/>
            </a:pPr>
            <a:endParaRPr lang="es-AR" sz="2000" dirty="0">
              <a:solidFill>
                <a:schemeClr val="bg1"/>
              </a:solidFill>
            </a:endParaRPr>
          </a:p>
          <a:p>
            <a:pPr marL="539750" indent="-457200">
              <a:buFont typeface="+mj-lt"/>
              <a:buAutoNum type="alphaLcParenR"/>
              <a:defRPr/>
            </a:pPr>
            <a:endParaRPr lang="es-AR" sz="2000" dirty="0">
              <a:solidFill>
                <a:schemeClr val="bg2">
                  <a:lumMod val="50000"/>
                </a:schemeClr>
              </a:solidFill>
            </a:endParaRPr>
          </a:p>
          <a:p>
            <a:pPr marL="539750" indent="-457200">
              <a:buFont typeface="+mj-lt"/>
              <a:buAutoNum type="alphaLcParenR"/>
              <a:defRPr/>
            </a:pPr>
            <a:endParaRPr lang="es-AR" sz="2000" dirty="0">
              <a:solidFill>
                <a:schemeClr val="bg2">
                  <a:lumMod val="50000"/>
                </a:schemeClr>
              </a:solidFill>
            </a:endParaRPr>
          </a:p>
          <a:p>
            <a:pPr marL="539750" indent="-457200">
              <a:buFont typeface="+mj-lt"/>
              <a:buAutoNum type="alphaLcParenR"/>
              <a:defRPr/>
            </a:pPr>
            <a:endParaRPr lang="es-AR" sz="2000" dirty="0">
              <a:solidFill>
                <a:schemeClr val="bg2">
                  <a:lumMod val="50000"/>
                </a:schemeClr>
              </a:solidFill>
            </a:endParaRPr>
          </a:p>
          <a:p>
            <a:pPr marL="539750" indent="-457200">
              <a:buFont typeface="+mj-lt"/>
              <a:buAutoNum type="alphaLcParenR"/>
              <a:defRPr/>
            </a:pPr>
            <a:endParaRPr lang="es-AR" sz="2000" dirty="0">
              <a:solidFill>
                <a:schemeClr val="bg2">
                  <a:lumMod val="50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4" name="Rectángulo 3"/>
          <p:cNvSpPr/>
          <p:nvPr/>
        </p:nvSpPr>
        <p:spPr>
          <a:xfrm>
            <a:off x="783729" y="6126163"/>
            <a:ext cx="7576542" cy="475372"/>
          </a:xfrm>
          <a:prstGeom prst="rect">
            <a:avLst/>
          </a:prstGeom>
          <a:gradFill flip="none" rotWithShape="1">
            <a:gsLst>
              <a:gs pos="0">
                <a:srgbClr val="29679F"/>
              </a:gs>
              <a:gs pos="73000">
                <a:srgbClr val="29679F">
                  <a:tint val="44500"/>
                  <a:satMod val="160000"/>
                </a:srgbClr>
              </a:gs>
              <a:gs pos="100000">
                <a:srgbClr val="29679F">
                  <a:tint val="23500"/>
                  <a:satMod val="160000"/>
                  <a:alpha val="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AR" dirty="0">
                <a:solidFill>
                  <a:schemeClr val="bg1"/>
                </a:solidFill>
              </a:rPr>
              <a:t>     setic@Formosa.gov.ar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70784" y="-178081"/>
            <a:ext cx="3541549" cy="3713782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93027" y="5693563"/>
            <a:ext cx="1219306" cy="1164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75319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ángulo 1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3">
                  <a:lumMod val="20000"/>
                  <a:lumOff val="80000"/>
                </a:schemeClr>
              </a:gs>
              <a:gs pos="100000">
                <a:schemeClr val="accent1">
                  <a:tint val="23500"/>
                  <a:satMod val="160000"/>
                  <a:alpha val="0"/>
                  <a:lumMod val="0"/>
                  <a:lumOff val="100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9" name="Rectángulo 8"/>
          <p:cNvSpPr/>
          <p:nvPr/>
        </p:nvSpPr>
        <p:spPr>
          <a:xfrm>
            <a:off x="-1" y="6093863"/>
            <a:ext cx="7576542" cy="475372"/>
          </a:xfrm>
          <a:prstGeom prst="rect">
            <a:avLst/>
          </a:prstGeom>
          <a:gradFill flip="none" rotWithShape="1">
            <a:gsLst>
              <a:gs pos="0">
                <a:srgbClr val="29679F"/>
              </a:gs>
              <a:gs pos="73000">
                <a:srgbClr val="29679F">
                  <a:tint val="44500"/>
                  <a:satMod val="160000"/>
                </a:srgbClr>
              </a:gs>
              <a:gs pos="100000">
                <a:srgbClr val="29679F">
                  <a:tint val="23500"/>
                  <a:satMod val="160000"/>
                  <a:alpha val="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1" name="CuadroTexto 10"/>
          <p:cNvSpPr txBox="1"/>
          <p:nvPr/>
        </p:nvSpPr>
        <p:spPr>
          <a:xfrm>
            <a:off x="971600" y="6159620"/>
            <a:ext cx="2256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>
                <a:solidFill>
                  <a:schemeClr val="bg1"/>
                </a:solidFill>
              </a:rPr>
              <a:t>setic@Formosa.gov.ar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3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1136" y="5556016"/>
            <a:ext cx="1221920" cy="1163312"/>
          </a:xfrm>
          <a:prstGeom prst="rect">
            <a:avLst/>
          </a:prstGeom>
        </p:spPr>
      </p:pic>
      <p:pic>
        <p:nvPicPr>
          <p:cNvPr id="15" name="Imagen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5799" y="-878436"/>
            <a:ext cx="4014193" cy="4204923"/>
          </a:xfrm>
          <a:prstGeom prst="rect">
            <a:avLst/>
          </a:prstGeom>
        </p:spPr>
      </p:pic>
      <p:sp>
        <p:nvSpPr>
          <p:cNvPr id="7" name="Rectángulo redondeado 6"/>
          <p:cNvSpPr/>
          <p:nvPr/>
        </p:nvSpPr>
        <p:spPr>
          <a:xfrm>
            <a:off x="-1" y="397537"/>
            <a:ext cx="7576544" cy="894234"/>
          </a:xfrm>
          <a:prstGeom prst="roundRect">
            <a:avLst/>
          </a:prstGeom>
          <a:gradFill flip="none" rotWithShape="1">
            <a:gsLst>
              <a:gs pos="0">
                <a:srgbClr val="70A8DA">
                  <a:alpha val="68000"/>
                </a:srgbClr>
              </a:gs>
              <a:gs pos="100000">
                <a:srgbClr val="2E75B6"/>
              </a:gs>
            </a:gsLst>
            <a:lin ang="21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8" name="CuadroTexto 7"/>
          <p:cNvSpPr txBox="1"/>
          <p:nvPr/>
        </p:nvSpPr>
        <p:spPr>
          <a:xfrm>
            <a:off x="802815" y="461699"/>
            <a:ext cx="666832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000" b="1" dirty="0">
                <a:solidFill>
                  <a:schemeClr val="bg1"/>
                </a:solidFill>
              </a:rPr>
              <a:t>POSTVENCION ESCOLAR</a:t>
            </a:r>
            <a:br>
              <a:rPr lang="es-AR" sz="2000" b="1" dirty="0">
                <a:solidFill>
                  <a:schemeClr val="bg1"/>
                </a:solidFill>
              </a:rPr>
            </a:br>
            <a:r>
              <a:rPr lang="es-AR" sz="2000" b="1" dirty="0">
                <a:solidFill>
                  <a:schemeClr val="bg1"/>
                </a:solidFill>
              </a:rPr>
              <a:t>ORIENTACIONES PARA EL POSTERIOR ABORDAJE EN:</a:t>
            </a:r>
          </a:p>
        </p:txBody>
      </p:sp>
      <p:sp>
        <p:nvSpPr>
          <p:cNvPr id="2" name="CuadroTexto 1"/>
          <p:cNvSpPr txBox="1"/>
          <p:nvPr/>
        </p:nvSpPr>
        <p:spPr>
          <a:xfrm>
            <a:off x="642678" y="1355933"/>
            <a:ext cx="7385706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AutoNum type="arabicParenR"/>
              <a:defRPr/>
            </a:pPr>
            <a:r>
              <a:rPr lang="es-ES" sz="1600" b="1" dirty="0">
                <a:solidFill>
                  <a:schemeClr val="bg2">
                    <a:lumMod val="50000"/>
                  </a:schemeClr>
                </a:solidFill>
              </a:rPr>
              <a:t>EL ACOMPAÑAMIENTO AL NIÑO/A O ADOLESCENTE:</a:t>
            </a:r>
            <a:endParaRPr lang="es-ES" sz="1600" dirty="0">
              <a:solidFill>
                <a:schemeClr val="bg2">
                  <a:lumMod val="50000"/>
                </a:schemeClr>
              </a:solidFill>
            </a:endParaRPr>
          </a:p>
          <a:p>
            <a:pPr algn="just">
              <a:buFontTx/>
              <a:buChar char="-"/>
              <a:defRPr/>
            </a:pPr>
            <a:r>
              <a:rPr lang="es-ES" sz="2000" dirty="0">
                <a:solidFill>
                  <a:schemeClr val="bg2">
                    <a:lumMod val="50000"/>
                  </a:schemeClr>
                </a:solidFill>
              </a:rPr>
              <a:t>Mantener una actitud receptiva y empática.</a:t>
            </a:r>
          </a:p>
          <a:p>
            <a:pPr algn="just">
              <a:buFontTx/>
              <a:buChar char="-"/>
              <a:defRPr/>
            </a:pPr>
            <a:r>
              <a:rPr lang="es-ES" sz="2000" dirty="0">
                <a:solidFill>
                  <a:schemeClr val="bg2">
                    <a:lumMod val="50000"/>
                  </a:schemeClr>
                </a:solidFill>
              </a:rPr>
              <a:t>Estimular la autoestima.</a:t>
            </a:r>
          </a:p>
          <a:p>
            <a:pPr algn="just">
              <a:buFontTx/>
              <a:buChar char="-"/>
              <a:defRPr/>
            </a:pPr>
            <a:r>
              <a:rPr lang="es-ES" sz="2000" dirty="0">
                <a:solidFill>
                  <a:schemeClr val="bg2">
                    <a:lumMod val="50000"/>
                  </a:schemeClr>
                </a:solidFill>
              </a:rPr>
              <a:t>Fomentar la capacidad de resiliencia.</a:t>
            </a:r>
          </a:p>
          <a:p>
            <a:pPr algn="just">
              <a:buFontTx/>
              <a:buChar char="-"/>
              <a:defRPr/>
            </a:pPr>
            <a:r>
              <a:rPr lang="es-ES" sz="2000" dirty="0">
                <a:solidFill>
                  <a:schemeClr val="bg2">
                    <a:lumMod val="50000"/>
                  </a:schemeClr>
                </a:solidFill>
              </a:rPr>
              <a:t>Mantener comunicación con los profesionales que atienden la situación.</a:t>
            </a:r>
          </a:p>
          <a:p>
            <a:pPr algn="just">
              <a:buFontTx/>
              <a:buChar char="-"/>
              <a:defRPr/>
            </a:pPr>
            <a:r>
              <a:rPr lang="es-ES" sz="2000" dirty="0">
                <a:solidFill>
                  <a:schemeClr val="bg2">
                    <a:lumMod val="50000"/>
                  </a:schemeClr>
                </a:solidFill>
              </a:rPr>
              <a:t>Trabajar con la familia.</a:t>
            </a:r>
          </a:p>
          <a:p>
            <a:pPr algn="just">
              <a:buFontTx/>
              <a:buChar char="-"/>
              <a:defRPr/>
            </a:pPr>
            <a:r>
              <a:rPr lang="es-ES" sz="2000" dirty="0">
                <a:solidFill>
                  <a:schemeClr val="bg2">
                    <a:lumMod val="50000"/>
                  </a:schemeClr>
                </a:solidFill>
              </a:rPr>
              <a:t>Evitar el etiquetamiento o la estigmatización.</a:t>
            </a:r>
          </a:p>
          <a:p>
            <a:pPr algn="just">
              <a:buFont typeface="Wingdings 2" panose="05020102010507070707" pitchFamily="18" charset="2"/>
              <a:buNone/>
              <a:defRPr/>
            </a:pPr>
            <a:endParaRPr lang="es-ES" sz="1600" dirty="0">
              <a:solidFill>
                <a:schemeClr val="bg2">
                  <a:lumMod val="50000"/>
                </a:schemeClr>
              </a:solidFill>
            </a:endParaRPr>
          </a:p>
          <a:p>
            <a:pPr marL="425450" indent="-342900" algn="just">
              <a:buFont typeface="Wingdings 2" panose="05020102010507070707" pitchFamily="18" charset="2"/>
              <a:buAutoNum type="arabicParenR" startAt="2"/>
              <a:defRPr/>
            </a:pPr>
            <a:r>
              <a:rPr lang="es-ES" sz="1600" b="1" dirty="0">
                <a:solidFill>
                  <a:schemeClr val="bg2">
                    <a:lumMod val="50000"/>
                  </a:schemeClr>
                </a:solidFill>
              </a:rPr>
              <a:t>RESPECTO AL GRUPO DE PARES:</a:t>
            </a:r>
            <a:endParaRPr lang="es-ES" sz="1600" dirty="0">
              <a:solidFill>
                <a:schemeClr val="bg2">
                  <a:lumMod val="50000"/>
                </a:schemeClr>
              </a:solidFill>
            </a:endParaRPr>
          </a:p>
          <a:p>
            <a:pPr marL="82550" algn="just">
              <a:defRPr/>
            </a:pPr>
            <a:r>
              <a:rPr lang="es-ES" sz="1600" dirty="0">
                <a:solidFill>
                  <a:schemeClr val="bg2">
                    <a:lumMod val="50000"/>
                  </a:schemeClr>
                </a:solidFill>
              </a:rPr>
              <a:t>- </a:t>
            </a:r>
            <a:r>
              <a:rPr lang="es-ES" dirty="0">
                <a:solidFill>
                  <a:schemeClr val="bg2">
                    <a:lumMod val="50000"/>
                  </a:schemeClr>
                </a:solidFill>
              </a:rPr>
              <a:t>No eludir el tema.</a:t>
            </a:r>
          </a:p>
          <a:p>
            <a:pPr marL="82550" algn="just">
              <a:defRPr/>
            </a:pPr>
            <a:r>
              <a:rPr lang="es-ES" dirty="0">
                <a:solidFill>
                  <a:schemeClr val="bg2">
                    <a:lumMod val="50000"/>
                  </a:schemeClr>
                </a:solidFill>
              </a:rPr>
              <a:t>- Contener al grupo, (implica, poner en palabra lo que saben en cuanto manifiesten la necesidad de un espacio de dialogo)</a:t>
            </a:r>
          </a:p>
          <a:p>
            <a:pPr marL="82550" algn="just">
              <a:defRPr/>
            </a:pPr>
            <a:r>
              <a:rPr lang="es-ES" dirty="0">
                <a:solidFill>
                  <a:schemeClr val="bg2">
                    <a:lumMod val="50000"/>
                  </a:schemeClr>
                </a:solidFill>
              </a:rPr>
              <a:t>- Ofrecer espacios y oportunidades para experimentar formas pacificas  y dialogantes de resolución de conflictos interpersonales. ESI- RESOLUCION 536</a:t>
            </a:r>
          </a:p>
          <a:p>
            <a:endParaRPr lang="es-AR" sz="1400" dirty="0"/>
          </a:p>
        </p:txBody>
      </p:sp>
    </p:spTree>
    <p:extLst>
      <p:ext uri="{BB962C8B-B14F-4D97-AF65-F5344CB8AC3E}">
        <p14:creationId xmlns:p14="http://schemas.microsoft.com/office/powerpoint/2010/main" val="979617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ángulo 1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3">
                  <a:lumMod val="20000"/>
                  <a:lumOff val="80000"/>
                </a:schemeClr>
              </a:gs>
              <a:gs pos="100000">
                <a:schemeClr val="accent1">
                  <a:tint val="23500"/>
                  <a:satMod val="160000"/>
                  <a:alpha val="0"/>
                  <a:lumMod val="0"/>
                  <a:lumOff val="100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9" name="Rectángulo 8"/>
          <p:cNvSpPr/>
          <p:nvPr/>
        </p:nvSpPr>
        <p:spPr>
          <a:xfrm>
            <a:off x="0" y="6274729"/>
            <a:ext cx="7576542" cy="475372"/>
          </a:xfrm>
          <a:prstGeom prst="rect">
            <a:avLst/>
          </a:prstGeom>
          <a:gradFill flip="none" rotWithShape="1">
            <a:gsLst>
              <a:gs pos="0">
                <a:srgbClr val="29679F"/>
              </a:gs>
              <a:gs pos="73000">
                <a:srgbClr val="29679F">
                  <a:tint val="44500"/>
                  <a:satMod val="160000"/>
                </a:srgbClr>
              </a:gs>
              <a:gs pos="100000">
                <a:srgbClr val="29679F">
                  <a:tint val="23500"/>
                  <a:satMod val="160000"/>
                  <a:alpha val="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1" name="CuadroTexto 10"/>
          <p:cNvSpPr txBox="1"/>
          <p:nvPr/>
        </p:nvSpPr>
        <p:spPr>
          <a:xfrm>
            <a:off x="611560" y="6300009"/>
            <a:ext cx="2256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>
                <a:solidFill>
                  <a:schemeClr val="bg1"/>
                </a:solidFill>
              </a:rPr>
              <a:t>setic@Formosa.gov.ar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3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4938" y="5678191"/>
            <a:ext cx="1221920" cy="1163312"/>
          </a:xfrm>
          <a:prstGeom prst="rect">
            <a:avLst/>
          </a:prstGeom>
        </p:spPr>
      </p:pic>
      <p:pic>
        <p:nvPicPr>
          <p:cNvPr id="15" name="Imagen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5799" y="-878436"/>
            <a:ext cx="4014193" cy="4204923"/>
          </a:xfrm>
          <a:prstGeom prst="rect">
            <a:avLst/>
          </a:prstGeom>
        </p:spPr>
      </p:pic>
      <p:sp>
        <p:nvSpPr>
          <p:cNvPr id="2" name="CuadroTexto 1"/>
          <p:cNvSpPr txBox="1"/>
          <p:nvPr/>
        </p:nvSpPr>
        <p:spPr>
          <a:xfrm>
            <a:off x="971600" y="625070"/>
            <a:ext cx="6953428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defRPr/>
            </a:pPr>
            <a:r>
              <a:rPr lang="es-ES" altLang="es-AR" sz="1600" b="1" dirty="0">
                <a:solidFill>
                  <a:schemeClr val="bg2">
                    <a:lumMod val="50000"/>
                  </a:schemeClr>
                </a:solidFill>
              </a:rPr>
              <a:t>3</a:t>
            </a:r>
            <a:r>
              <a:rPr lang="es-ES" altLang="es-AR" sz="2000" b="1" dirty="0">
                <a:solidFill>
                  <a:schemeClr val="bg2">
                    <a:lumMod val="50000"/>
                  </a:schemeClr>
                </a:solidFill>
              </a:rPr>
              <a:t>) En relación a los docentes involucrados en la detección e intervención: </a:t>
            </a:r>
          </a:p>
          <a:p>
            <a:pPr indent="-285750" algn="just">
              <a:buFontTx/>
              <a:buChar char="-"/>
              <a:defRPr/>
            </a:pPr>
            <a:r>
              <a:rPr lang="es-ES" altLang="es-AR" sz="2000" dirty="0">
                <a:solidFill>
                  <a:schemeClr val="bg2">
                    <a:lumMod val="50000"/>
                  </a:schemeClr>
                </a:solidFill>
              </a:rPr>
              <a:t> Aclarar que siguiendo los pasos de esta guía el docente se encuentra LEGALMENTE AMPARADO en el marco normativo.</a:t>
            </a:r>
          </a:p>
          <a:p>
            <a:pPr indent="-285750" algn="just">
              <a:buFontTx/>
              <a:buChar char="-"/>
              <a:defRPr/>
            </a:pPr>
            <a:r>
              <a:rPr lang="es-ES" altLang="es-AR" sz="2000" dirty="0">
                <a:solidFill>
                  <a:schemeClr val="bg2">
                    <a:lumMod val="50000"/>
                  </a:schemeClr>
                </a:solidFill>
              </a:rPr>
              <a:t>No exponer al/la docente que realizó la denuncia o el anoticiamiento.</a:t>
            </a:r>
          </a:p>
          <a:p>
            <a:pPr indent="-285750" algn="just">
              <a:buFontTx/>
              <a:buChar char="-"/>
              <a:defRPr/>
            </a:pPr>
            <a:r>
              <a:rPr lang="es-ES" altLang="es-AR" sz="2000" dirty="0">
                <a:solidFill>
                  <a:schemeClr val="bg2">
                    <a:lumMod val="50000"/>
                  </a:schemeClr>
                </a:solidFill>
              </a:rPr>
              <a:t>Promover instancias de reflexión, formación y otros, en el plantel docente sobre la temática.</a:t>
            </a:r>
          </a:p>
          <a:p>
            <a:pPr algn="just">
              <a:defRPr/>
            </a:pPr>
            <a:endParaRPr lang="es-ES" altLang="es-AR" sz="1600" dirty="0">
              <a:solidFill>
                <a:schemeClr val="bg2">
                  <a:lumMod val="50000"/>
                </a:schemeClr>
              </a:solidFill>
            </a:endParaRPr>
          </a:p>
          <a:p>
            <a:pPr algn="just">
              <a:defRPr/>
            </a:pPr>
            <a:r>
              <a:rPr lang="es-ES" altLang="es-AR" sz="1600" b="1" dirty="0">
                <a:solidFill>
                  <a:schemeClr val="bg2">
                    <a:lumMod val="50000"/>
                  </a:schemeClr>
                </a:solidFill>
              </a:rPr>
              <a:t>4) Frente a la prensa y medios de comunicación:</a:t>
            </a:r>
          </a:p>
          <a:p>
            <a:pPr indent="-285750" algn="just">
              <a:buFontTx/>
              <a:buChar char="-"/>
              <a:defRPr/>
            </a:pPr>
            <a:r>
              <a:rPr lang="es-ES" altLang="es-AR" sz="1600" dirty="0">
                <a:solidFill>
                  <a:schemeClr val="bg2">
                    <a:lumMod val="50000"/>
                  </a:schemeClr>
                </a:solidFill>
              </a:rPr>
              <a:t>EVITAR TOMAR LA DECISION EN SOLEDAD, ACUDIR SIEMPRE A CONSULTAR CON SU ÁREA DE MAYOR JERARQUIA </a:t>
            </a:r>
          </a:p>
          <a:p>
            <a:pPr indent="-285750" algn="just">
              <a:buFontTx/>
              <a:buChar char="-"/>
              <a:defRPr/>
            </a:pPr>
            <a:r>
              <a:rPr lang="es-ES" altLang="es-AR" sz="1600" dirty="0">
                <a:solidFill>
                  <a:schemeClr val="bg2">
                    <a:lumMod val="50000"/>
                  </a:schemeClr>
                </a:solidFill>
              </a:rPr>
              <a:t>EN CASO DE ACCEDER: Ofrecer una respuesta institucional sintética y clara.</a:t>
            </a:r>
          </a:p>
          <a:p>
            <a:pPr indent="-285750" algn="just">
              <a:buFontTx/>
              <a:buChar char="-"/>
              <a:defRPr/>
            </a:pPr>
            <a:r>
              <a:rPr lang="es-ES" altLang="es-AR" sz="1600" dirty="0">
                <a:solidFill>
                  <a:schemeClr val="bg2">
                    <a:lumMod val="50000"/>
                  </a:schemeClr>
                </a:solidFill>
              </a:rPr>
              <a:t>Elegir un vocero (preferentemente la gestión)</a:t>
            </a:r>
          </a:p>
          <a:p>
            <a:pPr indent="-285750" algn="just">
              <a:buFontTx/>
              <a:buChar char="-"/>
              <a:defRPr/>
            </a:pPr>
            <a:r>
              <a:rPr lang="es-ES" altLang="es-AR" sz="1600" dirty="0">
                <a:solidFill>
                  <a:schemeClr val="bg2">
                    <a:lumMod val="50000"/>
                  </a:schemeClr>
                </a:solidFill>
              </a:rPr>
              <a:t>Resguardar SIEMPRE los datos de la victima.</a:t>
            </a:r>
          </a:p>
          <a:p>
            <a:pPr algn="just">
              <a:defRPr/>
            </a:pPr>
            <a:endParaRPr lang="es-ES" altLang="es-AR" dirty="0">
              <a:solidFill>
                <a:schemeClr val="bg2">
                  <a:lumMod val="50000"/>
                </a:schemeClr>
              </a:solidFill>
            </a:endParaRPr>
          </a:p>
          <a:p>
            <a:pPr algn="just">
              <a:defRPr/>
            </a:pPr>
            <a:r>
              <a:rPr lang="es-ES" altLang="es-AR" sz="1600" b="1" dirty="0">
                <a:solidFill>
                  <a:schemeClr val="bg2">
                    <a:lumMod val="50000"/>
                  </a:schemeClr>
                </a:solidFill>
              </a:rPr>
              <a:t>5) Con las familias:</a:t>
            </a:r>
          </a:p>
          <a:p>
            <a:pPr indent="-285750" algn="just">
              <a:buFontTx/>
              <a:buChar char="-"/>
              <a:defRPr/>
            </a:pPr>
            <a:r>
              <a:rPr lang="es-ES" altLang="es-AR" sz="1600" dirty="0">
                <a:solidFill>
                  <a:schemeClr val="bg2">
                    <a:lumMod val="50000"/>
                  </a:schemeClr>
                </a:solidFill>
              </a:rPr>
              <a:t>Desarrollar acciones de difusión y sensibilización.</a:t>
            </a:r>
          </a:p>
          <a:p>
            <a:pPr indent="-285750" algn="just">
              <a:buFontTx/>
              <a:buChar char="-"/>
              <a:defRPr/>
            </a:pPr>
            <a:r>
              <a:rPr lang="es-ES" altLang="es-AR" sz="1600" dirty="0">
                <a:solidFill>
                  <a:schemeClr val="bg2">
                    <a:lumMod val="50000"/>
                  </a:schemeClr>
                </a:solidFill>
              </a:rPr>
              <a:t>Talleres reflexivos con otros organismos competentes en la temática.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797841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ángulo 1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3">
                  <a:lumMod val="20000"/>
                  <a:lumOff val="80000"/>
                </a:schemeClr>
              </a:gs>
              <a:gs pos="100000">
                <a:schemeClr val="accent1">
                  <a:tint val="23500"/>
                  <a:satMod val="160000"/>
                  <a:alpha val="0"/>
                  <a:lumMod val="0"/>
                  <a:lumOff val="100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dirty="0">
              <a:solidFill>
                <a:prstClr val="white"/>
              </a:solidFill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1" y="6044984"/>
            <a:ext cx="7576542" cy="475372"/>
          </a:xfrm>
          <a:prstGeom prst="rect">
            <a:avLst/>
          </a:prstGeom>
          <a:gradFill flip="none" rotWithShape="1">
            <a:gsLst>
              <a:gs pos="0">
                <a:srgbClr val="29679F"/>
              </a:gs>
              <a:gs pos="73000">
                <a:srgbClr val="29679F">
                  <a:tint val="44500"/>
                  <a:satMod val="160000"/>
                </a:srgbClr>
              </a:gs>
              <a:gs pos="100000">
                <a:srgbClr val="29679F">
                  <a:tint val="23500"/>
                  <a:satMod val="160000"/>
                  <a:alpha val="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prstClr val="white"/>
              </a:solidFill>
            </a:endParaRPr>
          </a:p>
        </p:txBody>
      </p:sp>
      <p:sp>
        <p:nvSpPr>
          <p:cNvPr id="11" name="CuadroTexto 10"/>
          <p:cNvSpPr txBox="1"/>
          <p:nvPr/>
        </p:nvSpPr>
        <p:spPr>
          <a:xfrm>
            <a:off x="588414" y="6061472"/>
            <a:ext cx="2256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>
                <a:solidFill>
                  <a:prstClr val="white"/>
                </a:solidFill>
              </a:rPr>
              <a:t>setic@Formosa.gov.ar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3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1136" y="5556016"/>
            <a:ext cx="1221920" cy="1163312"/>
          </a:xfrm>
          <a:prstGeom prst="rect">
            <a:avLst/>
          </a:prstGeom>
        </p:spPr>
      </p:pic>
      <p:pic>
        <p:nvPicPr>
          <p:cNvPr id="15" name="Imagen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5799" y="-878436"/>
            <a:ext cx="4014193" cy="4204923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1415143" y="1525329"/>
            <a:ext cx="6313714" cy="3396342"/>
          </a:xfrm>
          <a:prstGeom prst="rect">
            <a:avLst/>
          </a:prstGeom>
          <a:gradFill flip="none" rotWithShape="1">
            <a:gsLst>
              <a:gs pos="0">
                <a:srgbClr val="29679F">
                  <a:alpha val="50000"/>
                </a:srgbClr>
              </a:gs>
              <a:gs pos="100000">
                <a:srgbClr val="29679F"/>
              </a:gs>
            </a:gsLst>
            <a:lin ang="21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dirty="0">
              <a:solidFill>
                <a:prstClr val="white"/>
              </a:solidFill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2086326" y="2318484"/>
            <a:ext cx="497134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2400" dirty="0">
                <a:solidFill>
                  <a:prstClr val="white"/>
                </a:solidFill>
              </a:rPr>
              <a:t>Modelo de datos a consignar en el ACTA ESCOLAR frente a una situación de vulneración de los derechos del niño/a y adolescente.</a:t>
            </a:r>
          </a:p>
        </p:txBody>
      </p:sp>
    </p:spTree>
    <p:extLst>
      <p:ext uri="{BB962C8B-B14F-4D97-AF65-F5344CB8AC3E}">
        <p14:creationId xmlns:p14="http://schemas.microsoft.com/office/powerpoint/2010/main" val="3517542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67544" y="404664"/>
            <a:ext cx="7772400" cy="6192688"/>
          </a:xfrm>
        </p:spPr>
        <p:txBody>
          <a:bodyPr>
            <a:normAutofit fontScale="47500" lnSpcReduction="20000"/>
          </a:bodyPr>
          <a:lstStyle/>
          <a:p>
            <a:pPr>
              <a:lnSpc>
                <a:spcPct val="150000"/>
              </a:lnSpc>
              <a:defRPr/>
            </a:pPr>
            <a:r>
              <a:rPr lang="es-ES" sz="3300" dirty="0">
                <a:solidFill>
                  <a:schemeClr val="bg2">
                    <a:lumMod val="50000"/>
                  </a:schemeClr>
                </a:solidFill>
              </a:rPr>
              <a:t>Día. Mes. Año. Hora.</a:t>
            </a:r>
          </a:p>
          <a:p>
            <a:pPr>
              <a:lnSpc>
                <a:spcPct val="150000"/>
              </a:lnSpc>
              <a:defRPr/>
            </a:pPr>
            <a:r>
              <a:rPr lang="es-ES" sz="3300" dirty="0">
                <a:solidFill>
                  <a:schemeClr val="bg2">
                    <a:lumMod val="50000"/>
                  </a:schemeClr>
                </a:solidFill>
              </a:rPr>
              <a:t>- Consignar los datos de las personas que participan en la detección y presentación del caso.</a:t>
            </a:r>
          </a:p>
          <a:p>
            <a:pPr>
              <a:lnSpc>
                <a:spcPct val="150000"/>
              </a:lnSpc>
              <a:defRPr/>
            </a:pPr>
            <a:r>
              <a:rPr lang="es-ES" sz="3300" dirty="0">
                <a:solidFill>
                  <a:schemeClr val="bg2">
                    <a:lumMod val="50000"/>
                  </a:schemeClr>
                </a:solidFill>
              </a:rPr>
              <a:t>- Datos del niño/a victima de maltrato: 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Ø"/>
              <a:defRPr/>
            </a:pPr>
            <a:r>
              <a:rPr lang="es-ES" sz="3300" dirty="0">
                <a:solidFill>
                  <a:schemeClr val="bg2">
                    <a:lumMod val="50000"/>
                  </a:schemeClr>
                </a:solidFill>
              </a:rPr>
              <a:t>Nombre y apellido.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Ø"/>
              <a:defRPr/>
            </a:pPr>
            <a:r>
              <a:rPr lang="es-ES" sz="3300" dirty="0">
                <a:solidFill>
                  <a:schemeClr val="bg2">
                    <a:lumMod val="50000"/>
                  </a:schemeClr>
                </a:solidFill>
              </a:rPr>
              <a:t>DNI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Ø"/>
              <a:defRPr/>
            </a:pPr>
            <a:r>
              <a:rPr lang="es-ES" sz="3300" dirty="0">
                <a:solidFill>
                  <a:schemeClr val="bg2">
                    <a:lumMod val="50000"/>
                  </a:schemeClr>
                </a:solidFill>
              </a:rPr>
              <a:t>Edad.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Ø"/>
              <a:defRPr/>
            </a:pPr>
            <a:r>
              <a:rPr lang="es-ES" sz="3300" dirty="0">
                <a:solidFill>
                  <a:schemeClr val="bg2">
                    <a:lumMod val="50000"/>
                  </a:schemeClr>
                </a:solidFill>
              </a:rPr>
              <a:t>Grado.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Ø"/>
              <a:defRPr/>
            </a:pPr>
            <a:r>
              <a:rPr lang="es-ES" sz="3300" dirty="0">
                <a:solidFill>
                  <a:schemeClr val="bg2">
                    <a:lumMod val="50000"/>
                  </a:schemeClr>
                </a:solidFill>
              </a:rPr>
              <a:t>Turno.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Ø"/>
              <a:defRPr/>
            </a:pPr>
            <a:r>
              <a:rPr lang="es-ES" sz="3300" dirty="0">
                <a:solidFill>
                  <a:schemeClr val="bg2">
                    <a:lumMod val="50000"/>
                  </a:schemeClr>
                </a:solidFill>
              </a:rPr>
              <a:t>Domicilio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Ø"/>
              <a:defRPr/>
            </a:pPr>
            <a:r>
              <a:rPr lang="es-ES" sz="3300" dirty="0">
                <a:solidFill>
                  <a:schemeClr val="bg2">
                    <a:lumMod val="50000"/>
                  </a:schemeClr>
                </a:solidFill>
              </a:rPr>
              <a:t>teléfono</a:t>
            </a:r>
          </a:p>
          <a:p>
            <a:pPr lvl="1">
              <a:lnSpc>
                <a:spcPct val="150000"/>
              </a:lnSpc>
              <a:buFontTx/>
              <a:buChar char="-"/>
              <a:defRPr/>
            </a:pPr>
            <a:r>
              <a:rPr lang="es-ES" sz="3300" dirty="0">
                <a:solidFill>
                  <a:schemeClr val="bg2">
                    <a:lumMod val="50000"/>
                  </a:schemeClr>
                </a:solidFill>
              </a:rPr>
              <a:t>Relatar lo observado, los indicadores o signos físicos y emocionales.  Narrar de forma textual lo dicho por la victima entre comillas. Sin apreciaciones subjetivas.</a:t>
            </a:r>
          </a:p>
          <a:p>
            <a:pPr marL="365760" indent="-283464">
              <a:lnSpc>
                <a:spcPct val="150000"/>
              </a:lnSpc>
              <a:buFontTx/>
              <a:buChar char="-"/>
              <a:defRPr/>
            </a:pPr>
            <a:r>
              <a:rPr lang="es-ES" sz="3300" dirty="0">
                <a:solidFill>
                  <a:schemeClr val="bg2">
                    <a:lumMod val="50000"/>
                  </a:schemeClr>
                </a:solidFill>
              </a:rPr>
              <a:t>Firma de las personas intervinientes.</a:t>
            </a:r>
          </a:p>
          <a:p>
            <a:pPr marL="365760" indent="-283464">
              <a:lnSpc>
                <a:spcPct val="150000"/>
              </a:lnSpc>
              <a:buFontTx/>
              <a:buChar char="-"/>
              <a:defRPr/>
            </a:pPr>
            <a:r>
              <a:rPr lang="es-ES" sz="3300" dirty="0">
                <a:solidFill>
                  <a:schemeClr val="bg2">
                    <a:lumMod val="50000"/>
                  </a:schemeClr>
                </a:solidFill>
              </a:rPr>
              <a:t>Sello de la Institución Educativa.</a:t>
            </a:r>
          </a:p>
          <a:p>
            <a:pPr>
              <a:lnSpc>
                <a:spcPct val="150000"/>
              </a:lnSpc>
            </a:pPr>
            <a:endParaRPr lang="es-AR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7938716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83568" y="350405"/>
            <a:ext cx="7772400" cy="5933744"/>
          </a:xfrm>
        </p:spPr>
        <p:txBody>
          <a:bodyPr>
            <a:normAutofit lnSpcReduction="10000"/>
          </a:bodyPr>
          <a:lstStyle/>
          <a:p>
            <a:endParaRPr lang="es-AR" sz="2400" dirty="0">
              <a:solidFill>
                <a:schemeClr val="bg1"/>
              </a:solidFill>
            </a:endParaRPr>
          </a:p>
          <a:p>
            <a:pPr marL="0" lv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None/>
              <a:defRPr/>
            </a:pPr>
            <a:r>
              <a:rPr lang="es-AR" sz="2400" u="sng" dirty="0">
                <a:solidFill>
                  <a:prstClr val="white"/>
                </a:solidFill>
                <a:latin typeface="Calibri"/>
              </a:rPr>
              <a:t>Horarios de atención</a:t>
            </a:r>
          </a:p>
          <a:p>
            <a:pPr marL="0" lv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None/>
              <a:defRPr/>
            </a:pPr>
            <a:r>
              <a:rPr lang="es-AR" sz="2400" dirty="0">
                <a:solidFill>
                  <a:prstClr val="white"/>
                </a:solidFill>
                <a:latin typeface="Calibri"/>
              </a:rPr>
              <a:t>Lunes a Viernes de 8:00 </a:t>
            </a:r>
            <a:r>
              <a:rPr lang="es-AR" sz="2400" dirty="0" err="1">
                <a:solidFill>
                  <a:prstClr val="white"/>
                </a:solidFill>
                <a:latin typeface="Calibri"/>
              </a:rPr>
              <a:t>hs</a:t>
            </a:r>
            <a:r>
              <a:rPr lang="es-AR" sz="2400" dirty="0">
                <a:solidFill>
                  <a:prstClr val="white"/>
                </a:solidFill>
                <a:latin typeface="Calibri"/>
              </a:rPr>
              <a:t> 13:00 </a:t>
            </a:r>
            <a:r>
              <a:rPr lang="es-AR" sz="2400" dirty="0" err="1">
                <a:solidFill>
                  <a:prstClr val="white"/>
                </a:solidFill>
                <a:latin typeface="Calibri"/>
              </a:rPr>
              <a:t>hs</a:t>
            </a:r>
            <a:r>
              <a:rPr lang="es-AR" sz="2400" dirty="0">
                <a:solidFill>
                  <a:prstClr val="white"/>
                </a:solidFill>
                <a:latin typeface="Calibri"/>
              </a:rPr>
              <a:t> y 16:00hs a 20:00 </a:t>
            </a:r>
            <a:r>
              <a:rPr lang="es-AR" sz="2400" dirty="0" err="1">
                <a:solidFill>
                  <a:prstClr val="white"/>
                </a:solidFill>
                <a:latin typeface="Calibri"/>
              </a:rPr>
              <a:t>hs</a:t>
            </a:r>
            <a:r>
              <a:rPr lang="es-AR" sz="2400" dirty="0">
                <a:solidFill>
                  <a:prstClr val="white"/>
                </a:solidFill>
                <a:latin typeface="Calibri"/>
              </a:rPr>
              <a:t>  </a:t>
            </a:r>
          </a:p>
          <a:p>
            <a:pPr marL="0" lv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None/>
              <a:defRPr/>
            </a:pPr>
            <a:endParaRPr lang="es-AR" sz="2800" u="sng" dirty="0">
              <a:solidFill>
                <a:prstClr val="white"/>
              </a:solidFill>
              <a:latin typeface="Calibri"/>
            </a:endParaRPr>
          </a:p>
          <a:p>
            <a:pPr marL="0" lv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None/>
              <a:defRPr/>
            </a:pPr>
            <a:r>
              <a:rPr lang="es-AR" sz="2800" u="sng" dirty="0">
                <a:solidFill>
                  <a:prstClr val="white"/>
                </a:solidFill>
                <a:latin typeface="Calibri"/>
              </a:rPr>
              <a:t>Contactos</a:t>
            </a:r>
          </a:p>
          <a:p>
            <a:pPr marL="0" lv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None/>
              <a:defRPr/>
            </a:pPr>
            <a:r>
              <a:rPr lang="es-AR" sz="1600" dirty="0">
                <a:solidFill>
                  <a:prstClr val="white"/>
                </a:solidFill>
                <a:latin typeface="Calibri"/>
              </a:rPr>
              <a:t> </a:t>
            </a:r>
            <a:r>
              <a:rPr lang="es-AR" sz="2400" dirty="0" smtClean="0">
                <a:solidFill>
                  <a:prstClr val="white"/>
                </a:solidFill>
                <a:latin typeface="Calibri"/>
              </a:rPr>
              <a:t> 4426000 /interno 2727</a:t>
            </a:r>
            <a:endParaRPr lang="es-AR" sz="2400" dirty="0">
              <a:solidFill>
                <a:prstClr val="white"/>
              </a:solidFill>
              <a:latin typeface="Calibri"/>
            </a:endParaRPr>
          </a:p>
          <a:p>
            <a:pPr marL="0" lv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None/>
              <a:defRPr/>
            </a:pPr>
            <a:endParaRPr lang="es-AR" sz="1600" dirty="0">
              <a:solidFill>
                <a:prstClr val="white"/>
              </a:solidFill>
              <a:latin typeface="Calibri"/>
            </a:endParaRPr>
          </a:p>
          <a:p>
            <a:pPr marL="0" lv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None/>
              <a:defRPr/>
            </a:pPr>
            <a:r>
              <a:rPr lang="es-AR" sz="2800" u="sng" dirty="0">
                <a:solidFill>
                  <a:prstClr val="white"/>
                </a:solidFill>
                <a:latin typeface="Calibri"/>
              </a:rPr>
              <a:t>Redes Sociales</a:t>
            </a:r>
          </a:p>
          <a:p>
            <a:pPr marL="0" lv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None/>
              <a:defRPr/>
            </a:pPr>
            <a:r>
              <a:rPr lang="es-AR" sz="2000" dirty="0">
                <a:solidFill>
                  <a:prstClr val="white"/>
                </a:solidFill>
                <a:latin typeface="Calibri"/>
              </a:rPr>
              <a:t> </a:t>
            </a:r>
            <a:r>
              <a:rPr lang="es-AR" sz="2000" dirty="0" err="1">
                <a:solidFill>
                  <a:prstClr val="white"/>
                </a:solidFill>
                <a:latin typeface="Calibri"/>
              </a:rPr>
              <a:t>setic_formosa</a:t>
            </a:r>
            <a:endParaRPr lang="es-AR" sz="2000" dirty="0">
              <a:solidFill>
                <a:prstClr val="white"/>
              </a:solidFill>
              <a:latin typeface="Calibri"/>
            </a:endParaRPr>
          </a:p>
          <a:p>
            <a:pPr marL="0" lv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None/>
              <a:defRPr/>
            </a:pPr>
            <a:r>
              <a:rPr lang="es-AR" sz="2000" dirty="0">
                <a:solidFill>
                  <a:prstClr val="white"/>
                </a:solidFill>
                <a:latin typeface="Calibri"/>
              </a:rPr>
              <a:t> </a:t>
            </a:r>
            <a:r>
              <a:rPr lang="es-AR" sz="2000" dirty="0" err="1">
                <a:solidFill>
                  <a:prstClr val="white"/>
                </a:solidFill>
                <a:latin typeface="Calibri"/>
              </a:rPr>
              <a:t>Setic_Formos</a:t>
            </a:r>
            <a:r>
              <a:rPr lang="es-AR" sz="2400" dirty="0" err="1">
                <a:solidFill>
                  <a:prstClr val="white"/>
                </a:solidFill>
                <a:latin typeface="Calibri"/>
              </a:rPr>
              <a:t>a</a:t>
            </a:r>
            <a:r>
              <a:rPr lang="es-AR" sz="1800" dirty="0">
                <a:solidFill>
                  <a:prstClr val="white"/>
                </a:solidFill>
                <a:latin typeface="Calibri"/>
              </a:rPr>
              <a:t> </a:t>
            </a:r>
          </a:p>
          <a:p>
            <a:pPr marL="0" lv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None/>
              <a:defRPr/>
            </a:pPr>
            <a:r>
              <a:rPr lang="es-AR" sz="2800" dirty="0">
                <a:solidFill>
                  <a:prstClr val="white"/>
                </a:solidFill>
                <a:latin typeface="Calibri"/>
                <a:hlinkClick r:id="rId2"/>
              </a:rPr>
              <a:t>setic@formosa.gov.ar</a:t>
            </a:r>
            <a:r>
              <a:rPr lang="es-AR" sz="2800" dirty="0">
                <a:solidFill>
                  <a:prstClr val="white"/>
                </a:solidFill>
                <a:latin typeface="Calibri"/>
              </a:rPr>
              <a:t> 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0FAD10F9-E5AA-C195-BBDF-06C250AEA3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95736" y="2996952"/>
            <a:ext cx="936104" cy="504056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xmlns="" id="{9F454B7D-32A9-5AD0-040A-564EA15A8E4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94143" y="4411960"/>
            <a:ext cx="337316" cy="337316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xmlns="" id="{2361AA8E-8A8D-11E3-C04D-5F08705A4C9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67622" y="4911742"/>
            <a:ext cx="355743" cy="355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2448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ángulo 1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3">
                  <a:lumMod val="20000"/>
                  <a:lumOff val="80000"/>
                </a:schemeClr>
              </a:gs>
              <a:gs pos="100000">
                <a:schemeClr val="accent1">
                  <a:tint val="23500"/>
                  <a:satMod val="160000"/>
                  <a:alpha val="0"/>
                  <a:lumMod val="0"/>
                  <a:lumOff val="100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dirty="0">
              <a:solidFill>
                <a:schemeClr val="bg1"/>
              </a:solidFill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1" y="6044984"/>
            <a:ext cx="7576542" cy="475372"/>
          </a:xfrm>
          <a:prstGeom prst="rect">
            <a:avLst/>
          </a:prstGeom>
          <a:gradFill flip="none" rotWithShape="1">
            <a:gsLst>
              <a:gs pos="0">
                <a:srgbClr val="29679F"/>
              </a:gs>
              <a:gs pos="73000">
                <a:srgbClr val="29679F">
                  <a:tint val="44500"/>
                  <a:satMod val="160000"/>
                </a:srgbClr>
              </a:gs>
              <a:gs pos="100000">
                <a:srgbClr val="29679F">
                  <a:tint val="23500"/>
                  <a:satMod val="160000"/>
                  <a:alpha val="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1" name="CuadroTexto 10"/>
          <p:cNvSpPr txBox="1"/>
          <p:nvPr/>
        </p:nvSpPr>
        <p:spPr>
          <a:xfrm>
            <a:off x="588414" y="6061472"/>
            <a:ext cx="2256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>
                <a:solidFill>
                  <a:schemeClr val="bg1"/>
                </a:solidFill>
              </a:rPr>
              <a:t>setic@Formosa.gov.ar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3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1136" y="5556016"/>
            <a:ext cx="1221920" cy="1163312"/>
          </a:xfrm>
          <a:prstGeom prst="rect">
            <a:avLst/>
          </a:prstGeom>
        </p:spPr>
      </p:pic>
      <p:pic>
        <p:nvPicPr>
          <p:cNvPr id="15" name="Imagen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5799" y="-878436"/>
            <a:ext cx="4014193" cy="4204923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0" y="2598057"/>
            <a:ext cx="5765799" cy="957943"/>
          </a:xfrm>
          <a:prstGeom prst="rect">
            <a:avLst/>
          </a:prstGeom>
          <a:gradFill flip="none" rotWithShape="1">
            <a:gsLst>
              <a:gs pos="0">
                <a:srgbClr val="29679F">
                  <a:alpha val="50000"/>
                </a:srgbClr>
              </a:gs>
              <a:gs pos="100000">
                <a:srgbClr val="29679F"/>
              </a:gs>
            </a:gsLst>
            <a:lin ang="21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dirty="0"/>
          </a:p>
        </p:txBody>
      </p:sp>
      <p:sp>
        <p:nvSpPr>
          <p:cNvPr id="8" name="CuadroTexto 7"/>
          <p:cNvSpPr txBox="1"/>
          <p:nvPr/>
        </p:nvSpPr>
        <p:spPr>
          <a:xfrm>
            <a:off x="2176206" y="2803267"/>
            <a:ext cx="35191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2800" dirty="0">
                <a:solidFill>
                  <a:schemeClr val="bg1"/>
                </a:solidFill>
              </a:rPr>
              <a:t>¡Muchas gracias!</a:t>
            </a:r>
          </a:p>
        </p:txBody>
      </p:sp>
    </p:spTree>
    <p:extLst>
      <p:ext uri="{BB962C8B-B14F-4D97-AF65-F5344CB8AC3E}">
        <p14:creationId xmlns:p14="http://schemas.microsoft.com/office/powerpoint/2010/main" val="2372078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ángulo 1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3">
                  <a:lumMod val="20000"/>
                  <a:lumOff val="80000"/>
                </a:schemeClr>
              </a:gs>
              <a:gs pos="100000">
                <a:schemeClr val="accent1">
                  <a:tint val="23500"/>
                  <a:satMod val="160000"/>
                  <a:alpha val="0"/>
                  <a:lumMod val="0"/>
                  <a:lumOff val="100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dirty="0"/>
          </a:p>
        </p:txBody>
      </p:sp>
      <p:sp>
        <p:nvSpPr>
          <p:cNvPr id="9" name="Rectángulo 8"/>
          <p:cNvSpPr/>
          <p:nvPr/>
        </p:nvSpPr>
        <p:spPr>
          <a:xfrm>
            <a:off x="483782" y="6008452"/>
            <a:ext cx="7576542" cy="475372"/>
          </a:xfrm>
          <a:prstGeom prst="rect">
            <a:avLst/>
          </a:prstGeom>
          <a:gradFill flip="none" rotWithShape="1">
            <a:gsLst>
              <a:gs pos="0">
                <a:srgbClr val="29679F"/>
              </a:gs>
              <a:gs pos="73000">
                <a:srgbClr val="29679F">
                  <a:tint val="44500"/>
                  <a:satMod val="160000"/>
                </a:srgbClr>
              </a:gs>
              <a:gs pos="100000">
                <a:srgbClr val="29679F">
                  <a:tint val="23500"/>
                  <a:satMod val="160000"/>
                  <a:alpha val="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dirty="0"/>
          </a:p>
        </p:txBody>
      </p:sp>
      <p:sp>
        <p:nvSpPr>
          <p:cNvPr id="11" name="CuadroTexto 10"/>
          <p:cNvSpPr txBox="1"/>
          <p:nvPr/>
        </p:nvSpPr>
        <p:spPr>
          <a:xfrm>
            <a:off x="983194" y="6068508"/>
            <a:ext cx="2256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>
                <a:solidFill>
                  <a:schemeClr val="bg1"/>
                </a:solidFill>
              </a:rPr>
              <a:t>setic@Formosa.gov.ar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1072970" y="1889984"/>
            <a:ext cx="639816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ES" altLang="es-AR" sz="2400" dirty="0">
                <a:solidFill>
                  <a:schemeClr val="bg1"/>
                </a:solidFill>
              </a:rPr>
              <a:t>El Objetivo de la presente GUÌA es facilitar las Pautas de Intervención que orienten el accionar dentro del Ámbito Educativo, ante la presunción y/o detección de situaciones de vulneración de derechos de niños, niñas y adolescentes.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3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1136" y="5556016"/>
            <a:ext cx="1221920" cy="1163312"/>
          </a:xfrm>
          <a:prstGeom prst="rect">
            <a:avLst/>
          </a:prstGeom>
        </p:spPr>
      </p:pic>
      <p:pic>
        <p:nvPicPr>
          <p:cNvPr id="15" name="Imagen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5799" y="-878436"/>
            <a:ext cx="4014193" cy="4204923"/>
          </a:xfrm>
          <a:prstGeom prst="rect">
            <a:avLst/>
          </a:prstGeom>
        </p:spPr>
      </p:pic>
      <p:sp>
        <p:nvSpPr>
          <p:cNvPr id="2" name="Rectángulo redondeado 1"/>
          <p:cNvSpPr/>
          <p:nvPr/>
        </p:nvSpPr>
        <p:spPr>
          <a:xfrm>
            <a:off x="622067" y="482899"/>
            <a:ext cx="3479798" cy="625404"/>
          </a:xfrm>
          <a:prstGeom prst="roundRect">
            <a:avLst/>
          </a:prstGeom>
          <a:gradFill flip="none" rotWithShape="1">
            <a:gsLst>
              <a:gs pos="0">
                <a:srgbClr val="70A8DA">
                  <a:alpha val="68000"/>
                </a:srgbClr>
              </a:gs>
              <a:gs pos="100000">
                <a:srgbClr val="2E75B6"/>
              </a:gs>
            </a:gsLst>
            <a:lin ang="21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dirty="0"/>
          </a:p>
        </p:txBody>
      </p:sp>
      <p:sp>
        <p:nvSpPr>
          <p:cNvPr id="8" name="CuadroTexto 7"/>
          <p:cNvSpPr txBox="1"/>
          <p:nvPr/>
        </p:nvSpPr>
        <p:spPr>
          <a:xfrm>
            <a:off x="1014592" y="553278"/>
            <a:ext cx="14233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800" dirty="0">
                <a:solidFill>
                  <a:schemeClr val="bg1"/>
                </a:solidFill>
              </a:rPr>
              <a:t>Objetivo</a:t>
            </a:r>
          </a:p>
        </p:txBody>
      </p:sp>
    </p:spTree>
    <p:extLst>
      <p:ext uri="{BB962C8B-B14F-4D97-AF65-F5344CB8AC3E}">
        <p14:creationId xmlns:p14="http://schemas.microsoft.com/office/powerpoint/2010/main" val="3301139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ángulo 1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3">
                  <a:lumMod val="20000"/>
                  <a:lumOff val="80000"/>
                </a:schemeClr>
              </a:gs>
              <a:gs pos="100000">
                <a:schemeClr val="accent1">
                  <a:tint val="23500"/>
                  <a:satMod val="160000"/>
                  <a:alpha val="0"/>
                  <a:lumMod val="0"/>
                  <a:lumOff val="100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dirty="0"/>
          </a:p>
        </p:txBody>
      </p:sp>
      <p:sp>
        <p:nvSpPr>
          <p:cNvPr id="9" name="Rectángulo 8"/>
          <p:cNvSpPr/>
          <p:nvPr/>
        </p:nvSpPr>
        <p:spPr>
          <a:xfrm>
            <a:off x="251519" y="6044984"/>
            <a:ext cx="7325023" cy="475372"/>
          </a:xfrm>
          <a:prstGeom prst="rect">
            <a:avLst/>
          </a:prstGeom>
          <a:gradFill flip="none" rotWithShape="1">
            <a:gsLst>
              <a:gs pos="0">
                <a:srgbClr val="29679F"/>
              </a:gs>
              <a:gs pos="73000">
                <a:srgbClr val="29679F">
                  <a:tint val="44500"/>
                  <a:satMod val="160000"/>
                </a:srgbClr>
              </a:gs>
              <a:gs pos="100000">
                <a:srgbClr val="29679F">
                  <a:tint val="23500"/>
                  <a:satMod val="160000"/>
                  <a:alpha val="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dirty="0"/>
          </a:p>
        </p:txBody>
      </p:sp>
      <p:sp>
        <p:nvSpPr>
          <p:cNvPr id="11" name="CuadroTexto 10"/>
          <p:cNvSpPr txBox="1"/>
          <p:nvPr/>
        </p:nvSpPr>
        <p:spPr>
          <a:xfrm>
            <a:off x="1152685" y="6065844"/>
            <a:ext cx="2256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>
                <a:solidFill>
                  <a:schemeClr val="bg1"/>
                </a:solidFill>
              </a:rPr>
              <a:t>setic@Formosa.gov.ar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3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1136" y="5556016"/>
            <a:ext cx="1221920" cy="1163312"/>
          </a:xfrm>
          <a:prstGeom prst="rect">
            <a:avLst/>
          </a:prstGeom>
        </p:spPr>
      </p:pic>
      <p:pic>
        <p:nvPicPr>
          <p:cNvPr id="15" name="Imagen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5799" y="-878436"/>
            <a:ext cx="4014193" cy="4204923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915265" y="2421478"/>
            <a:ext cx="5981804" cy="23544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altLang="es-AR" sz="2400" dirty="0">
                <a:solidFill>
                  <a:schemeClr val="bg2">
                    <a:lumMod val="50000"/>
                  </a:schemeClr>
                </a:solidFill>
              </a:rPr>
              <a:t>Se asume que toda vulneración de los derechos de NNA es un </a:t>
            </a:r>
            <a:r>
              <a:rPr lang="es-AR" altLang="es-AR" sz="2400" b="1" dirty="0">
                <a:solidFill>
                  <a:schemeClr val="bg2">
                    <a:lumMod val="50000"/>
                  </a:schemeClr>
                </a:solidFill>
              </a:rPr>
              <a:t>asunto de interés público que OBLIGA a quien conozca la situación, comunicarla ante las autoridades competentes.</a:t>
            </a:r>
          </a:p>
          <a:p>
            <a:pPr>
              <a:lnSpc>
                <a:spcPct val="150000"/>
              </a:lnSpc>
            </a:pPr>
            <a:endParaRPr lang="es-AR" i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2" name="Rectángulo redondeado 11"/>
          <p:cNvSpPr/>
          <p:nvPr/>
        </p:nvSpPr>
        <p:spPr>
          <a:xfrm>
            <a:off x="251520" y="607526"/>
            <a:ext cx="5188853" cy="953684"/>
          </a:xfrm>
          <a:prstGeom prst="roundRect">
            <a:avLst/>
          </a:prstGeom>
          <a:gradFill flip="none" rotWithShape="1">
            <a:gsLst>
              <a:gs pos="0">
                <a:srgbClr val="70A8DA">
                  <a:alpha val="68000"/>
                </a:srgbClr>
              </a:gs>
              <a:gs pos="100000">
                <a:srgbClr val="2E75B6"/>
              </a:gs>
            </a:gsLst>
            <a:lin ang="21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dirty="0"/>
          </a:p>
        </p:txBody>
      </p:sp>
      <p:sp>
        <p:nvSpPr>
          <p:cNvPr id="10" name="CuadroTexto 9"/>
          <p:cNvSpPr txBox="1"/>
          <p:nvPr/>
        </p:nvSpPr>
        <p:spPr>
          <a:xfrm>
            <a:off x="935540" y="715460"/>
            <a:ext cx="37065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000" dirty="0">
                <a:solidFill>
                  <a:schemeClr val="bg1"/>
                </a:solidFill>
              </a:rPr>
              <a:t>OBLIGATORIEDAD y RESPONSABILIDAD</a:t>
            </a:r>
          </a:p>
        </p:txBody>
      </p:sp>
    </p:spTree>
    <p:extLst>
      <p:ext uri="{BB962C8B-B14F-4D97-AF65-F5344CB8AC3E}">
        <p14:creationId xmlns:p14="http://schemas.microsoft.com/office/powerpoint/2010/main" val="1826083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ángulo 15"/>
          <p:cNvSpPr/>
          <p:nvPr/>
        </p:nvSpPr>
        <p:spPr>
          <a:xfrm>
            <a:off x="1" y="1202170"/>
            <a:ext cx="9144000" cy="7428646"/>
          </a:xfrm>
          <a:prstGeom prst="rect">
            <a:avLst/>
          </a:prstGeom>
          <a:gradFill>
            <a:gsLst>
              <a:gs pos="0">
                <a:schemeClr val="accent3">
                  <a:lumMod val="20000"/>
                  <a:lumOff val="80000"/>
                </a:schemeClr>
              </a:gs>
              <a:gs pos="100000">
                <a:schemeClr val="accent1">
                  <a:tint val="23500"/>
                  <a:satMod val="160000"/>
                  <a:alpha val="0"/>
                  <a:lumMod val="0"/>
                  <a:lumOff val="100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es-ES" altLang="es-AR" b="1" dirty="0">
                <a:solidFill>
                  <a:schemeClr val="bg2">
                    <a:lumMod val="50000"/>
                  </a:schemeClr>
                </a:solidFill>
              </a:rPr>
              <a:t>        </a:t>
            </a:r>
          </a:p>
          <a:p>
            <a:pPr>
              <a:defRPr/>
            </a:pPr>
            <a:r>
              <a:rPr lang="es-ES" altLang="es-AR" b="1" dirty="0">
                <a:solidFill>
                  <a:schemeClr val="bg2">
                    <a:lumMod val="50000"/>
                  </a:schemeClr>
                </a:solidFill>
              </a:rPr>
              <a:t>  </a:t>
            </a:r>
          </a:p>
          <a:p>
            <a:pPr>
              <a:defRPr/>
            </a:pPr>
            <a:r>
              <a:rPr lang="es-ES" altLang="es-AR" b="1" dirty="0">
                <a:solidFill>
                  <a:schemeClr val="bg2">
                    <a:lumMod val="50000"/>
                  </a:schemeClr>
                </a:solidFill>
              </a:rPr>
              <a:t>  En relación a los docentes involucrados en la detección e intervención: </a:t>
            </a:r>
            <a:r>
              <a:rPr lang="es-ES" altLang="es-AR" dirty="0">
                <a:solidFill>
                  <a:schemeClr val="bg2">
                    <a:lumMod val="50000"/>
                  </a:schemeClr>
                </a:solidFill>
              </a:rPr>
              <a:t>Aclarar  que siguiendo los pasos de esta guía el docente se encuentra     </a:t>
            </a:r>
          </a:p>
          <a:p>
            <a:pPr>
              <a:defRPr/>
            </a:pPr>
            <a:r>
              <a:rPr lang="es-ES" altLang="es-AR" dirty="0">
                <a:solidFill>
                  <a:schemeClr val="bg2">
                    <a:lumMod val="50000"/>
                  </a:schemeClr>
                </a:solidFill>
              </a:rPr>
              <a:t> LEGALMENTE AMPARADO en el marco normativo.</a:t>
            </a:r>
          </a:p>
        </p:txBody>
      </p:sp>
      <p:sp>
        <p:nvSpPr>
          <p:cNvPr id="9" name="Rectángulo 8"/>
          <p:cNvSpPr/>
          <p:nvPr/>
        </p:nvSpPr>
        <p:spPr>
          <a:xfrm>
            <a:off x="581085" y="6044984"/>
            <a:ext cx="6995457" cy="475372"/>
          </a:xfrm>
          <a:prstGeom prst="rect">
            <a:avLst/>
          </a:prstGeom>
          <a:gradFill flip="none" rotWithShape="1">
            <a:gsLst>
              <a:gs pos="0">
                <a:srgbClr val="29679F"/>
              </a:gs>
              <a:gs pos="73000">
                <a:srgbClr val="29679F">
                  <a:tint val="44500"/>
                  <a:satMod val="160000"/>
                </a:srgbClr>
              </a:gs>
              <a:gs pos="100000">
                <a:srgbClr val="29679F">
                  <a:tint val="23500"/>
                  <a:satMod val="160000"/>
                  <a:alpha val="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dirty="0"/>
          </a:p>
        </p:txBody>
      </p:sp>
      <p:sp>
        <p:nvSpPr>
          <p:cNvPr id="11" name="CuadroTexto 10"/>
          <p:cNvSpPr txBox="1"/>
          <p:nvPr/>
        </p:nvSpPr>
        <p:spPr>
          <a:xfrm>
            <a:off x="930349" y="6065844"/>
            <a:ext cx="2256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>
                <a:solidFill>
                  <a:schemeClr val="bg1"/>
                </a:solidFill>
              </a:rPr>
              <a:t>setic@Formosa.gov.ar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3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1136" y="5556016"/>
            <a:ext cx="1221920" cy="1163312"/>
          </a:xfrm>
          <a:prstGeom prst="rect">
            <a:avLst/>
          </a:prstGeom>
        </p:spPr>
      </p:pic>
      <p:pic>
        <p:nvPicPr>
          <p:cNvPr id="15" name="Imagen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5799" y="-878436"/>
            <a:ext cx="4014193" cy="4204923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581085" y="1495362"/>
            <a:ext cx="623393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altLang="es-AR" sz="2400" dirty="0" smtClean="0">
                <a:solidFill>
                  <a:schemeClr val="bg2">
                    <a:lumMod val="50000"/>
                  </a:schemeClr>
                </a:solidFill>
              </a:rPr>
              <a:t>Capitulo  </a:t>
            </a:r>
            <a:r>
              <a:rPr lang="es-AR" altLang="es-AR" sz="2400" dirty="0">
                <a:solidFill>
                  <a:schemeClr val="bg2">
                    <a:lumMod val="50000"/>
                  </a:schemeClr>
                </a:solidFill>
              </a:rPr>
              <a:t>N</a:t>
            </a:r>
            <a:r>
              <a:rPr lang="es-AR" altLang="es-AR" sz="2400" dirty="0" smtClean="0">
                <a:solidFill>
                  <a:schemeClr val="bg2">
                    <a:lumMod val="50000"/>
                  </a:schemeClr>
                </a:solidFill>
              </a:rPr>
              <a:t>° 1: </a:t>
            </a:r>
            <a:r>
              <a:rPr lang="es-AR" altLang="es-AR" sz="2400" dirty="0">
                <a:solidFill>
                  <a:schemeClr val="bg2">
                    <a:lumMod val="50000"/>
                  </a:schemeClr>
                </a:solidFill>
              </a:rPr>
              <a:t>Establécese la obligatoriedad de la denuncia para el personal docente y/ o personas que se desempeñen en el ámbito del Ministerio de Cultura y Educación que tomen conocimiento de los hechos que vulneren los derechos de los NNA, conforme lo visto en el </a:t>
            </a:r>
            <a:r>
              <a:rPr lang="es-AR" altLang="es-AR" sz="2400" dirty="0" err="1">
                <a:solidFill>
                  <a:schemeClr val="bg2">
                    <a:lumMod val="50000"/>
                  </a:schemeClr>
                </a:solidFill>
              </a:rPr>
              <a:t>Cod</a:t>
            </a:r>
            <a:r>
              <a:rPr lang="es-AR" altLang="es-AR" sz="2400" dirty="0" smtClean="0">
                <a:solidFill>
                  <a:schemeClr val="bg2">
                    <a:lumMod val="50000"/>
                  </a:schemeClr>
                </a:solidFill>
              </a:rPr>
              <a:t>. Procesal </a:t>
            </a:r>
            <a:r>
              <a:rPr lang="es-AR" altLang="es-AR" sz="2400" dirty="0">
                <a:solidFill>
                  <a:schemeClr val="bg2">
                    <a:lumMod val="50000"/>
                  </a:schemeClr>
                </a:solidFill>
              </a:rPr>
              <a:t>Penal </a:t>
            </a:r>
            <a:r>
              <a:rPr lang="es-AR" altLang="es-AR" sz="2400" dirty="0" err="1">
                <a:solidFill>
                  <a:schemeClr val="bg2">
                    <a:lumMod val="50000"/>
                  </a:schemeClr>
                </a:solidFill>
              </a:rPr>
              <a:t>Arg</a:t>
            </a:r>
            <a:r>
              <a:rPr lang="es-AR" altLang="es-AR" sz="2400" dirty="0">
                <a:solidFill>
                  <a:schemeClr val="bg2">
                    <a:lumMod val="50000"/>
                  </a:schemeClr>
                </a:solidFill>
              </a:rPr>
              <a:t>.  En el art. </a:t>
            </a:r>
            <a:r>
              <a:rPr lang="es-AR" altLang="es-AR" sz="2400" dirty="0" smtClean="0">
                <a:solidFill>
                  <a:schemeClr val="bg2">
                    <a:lumMod val="50000"/>
                  </a:schemeClr>
                </a:solidFill>
              </a:rPr>
              <a:t>N°177</a:t>
            </a:r>
            <a:r>
              <a:rPr lang="es-AR" altLang="es-AR" sz="2400" dirty="0">
                <a:solidFill>
                  <a:schemeClr val="bg2">
                    <a:lumMod val="50000"/>
                  </a:schemeClr>
                </a:solidFill>
              </a:rPr>
              <a:t>, Ley N</a:t>
            </a:r>
            <a:r>
              <a:rPr lang="es-AR" altLang="es-AR" sz="2400">
                <a:solidFill>
                  <a:schemeClr val="bg2">
                    <a:lumMod val="50000"/>
                  </a:schemeClr>
                </a:solidFill>
              </a:rPr>
              <a:t>° </a:t>
            </a:r>
            <a:r>
              <a:rPr lang="es-AR" altLang="es-AR" sz="2400" smtClean="0">
                <a:solidFill>
                  <a:schemeClr val="bg2">
                    <a:lumMod val="50000"/>
                  </a:schemeClr>
                </a:solidFill>
              </a:rPr>
              <a:t>1191/96 </a:t>
            </a:r>
            <a:r>
              <a:rPr lang="es-AR" altLang="es-AR" sz="2400" dirty="0">
                <a:solidFill>
                  <a:schemeClr val="bg2">
                    <a:lumMod val="50000"/>
                  </a:schemeClr>
                </a:solidFill>
              </a:rPr>
              <a:t>Art N°2, Ley N°26061 Art. N°30.</a:t>
            </a:r>
          </a:p>
          <a:p>
            <a:endParaRPr lang="es-AR" altLang="es-AR" sz="24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2" name="Rectángulo redondeado 11"/>
          <p:cNvSpPr/>
          <p:nvPr/>
        </p:nvSpPr>
        <p:spPr>
          <a:xfrm>
            <a:off x="561328" y="412567"/>
            <a:ext cx="5177384" cy="584201"/>
          </a:xfrm>
          <a:prstGeom prst="roundRect">
            <a:avLst/>
          </a:prstGeom>
          <a:gradFill flip="none" rotWithShape="1">
            <a:gsLst>
              <a:gs pos="0">
                <a:srgbClr val="70A8DA">
                  <a:alpha val="68000"/>
                </a:srgbClr>
              </a:gs>
              <a:gs pos="100000">
                <a:srgbClr val="2E75B6"/>
              </a:gs>
            </a:gsLst>
            <a:lin ang="21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0" name="CuadroTexto 9"/>
          <p:cNvSpPr txBox="1"/>
          <p:nvPr/>
        </p:nvSpPr>
        <p:spPr>
          <a:xfrm>
            <a:off x="930349" y="504612"/>
            <a:ext cx="44788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000" dirty="0">
                <a:solidFill>
                  <a:schemeClr val="bg1"/>
                </a:solidFill>
              </a:rPr>
              <a:t>RESOLUCIÒN N° 424/2020</a:t>
            </a:r>
          </a:p>
        </p:txBody>
      </p:sp>
    </p:spTree>
    <p:extLst>
      <p:ext uri="{BB962C8B-B14F-4D97-AF65-F5344CB8AC3E}">
        <p14:creationId xmlns:p14="http://schemas.microsoft.com/office/powerpoint/2010/main" val="1761861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22" b="1761"/>
          <a:stretch/>
        </p:blipFill>
        <p:spPr>
          <a:xfrm>
            <a:off x="0" y="-33407"/>
            <a:ext cx="9144000" cy="6891407"/>
          </a:xfrm>
          <a:prstGeom prst="rect">
            <a:avLst/>
          </a:prstGeom>
        </p:spPr>
      </p:pic>
      <p:sp>
        <p:nvSpPr>
          <p:cNvPr id="16" name="Rectángulo 15"/>
          <p:cNvSpPr/>
          <p:nvPr/>
        </p:nvSpPr>
        <p:spPr>
          <a:xfrm>
            <a:off x="221636" y="7346968"/>
            <a:ext cx="9144000" cy="6858000"/>
          </a:xfrm>
          <a:prstGeom prst="rect">
            <a:avLst/>
          </a:prstGeom>
          <a:gradFill>
            <a:gsLst>
              <a:gs pos="0">
                <a:schemeClr val="accent3">
                  <a:lumMod val="20000"/>
                  <a:lumOff val="80000"/>
                </a:schemeClr>
              </a:gs>
              <a:gs pos="100000">
                <a:schemeClr val="accent1">
                  <a:tint val="23500"/>
                  <a:satMod val="160000"/>
                  <a:alpha val="0"/>
                  <a:lumMod val="0"/>
                  <a:lumOff val="100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dirty="0"/>
          </a:p>
        </p:txBody>
      </p:sp>
      <p:sp>
        <p:nvSpPr>
          <p:cNvPr id="8" name="Rectángulo 7"/>
          <p:cNvSpPr/>
          <p:nvPr/>
        </p:nvSpPr>
        <p:spPr>
          <a:xfrm>
            <a:off x="2" y="-33407"/>
            <a:ext cx="9143998" cy="6857999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bg1">
                  <a:alpha val="25000"/>
                  <a:lumMod val="98000"/>
                </a:schemeClr>
              </a:gs>
            </a:gsLst>
            <a:lin ang="21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dirty="0"/>
          </a:p>
        </p:txBody>
      </p:sp>
      <p:pic>
        <p:nvPicPr>
          <p:cNvPr id="15" name="Imagen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5799" y="-878436"/>
            <a:ext cx="4014193" cy="4204923"/>
          </a:xfrm>
          <a:prstGeom prst="rect">
            <a:avLst/>
          </a:prstGeom>
        </p:spPr>
      </p:pic>
      <p:sp>
        <p:nvSpPr>
          <p:cNvPr id="10" name="Rectángulo 9"/>
          <p:cNvSpPr/>
          <p:nvPr/>
        </p:nvSpPr>
        <p:spPr>
          <a:xfrm>
            <a:off x="1" y="6044984"/>
            <a:ext cx="7576542" cy="475372"/>
          </a:xfrm>
          <a:prstGeom prst="rect">
            <a:avLst/>
          </a:prstGeom>
          <a:gradFill flip="none" rotWithShape="1">
            <a:gsLst>
              <a:gs pos="0">
                <a:srgbClr val="29679F"/>
              </a:gs>
              <a:gs pos="87000">
                <a:srgbClr val="29679F">
                  <a:tint val="44500"/>
                  <a:satMod val="160000"/>
                </a:srgbClr>
              </a:gs>
              <a:gs pos="100000">
                <a:srgbClr val="29679F">
                  <a:tint val="23500"/>
                  <a:satMod val="160000"/>
                  <a:alpha val="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dirty="0"/>
          </a:p>
        </p:txBody>
      </p:sp>
      <p:sp>
        <p:nvSpPr>
          <p:cNvPr id="12" name="CuadroTexto 11"/>
          <p:cNvSpPr txBox="1"/>
          <p:nvPr/>
        </p:nvSpPr>
        <p:spPr>
          <a:xfrm>
            <a:off x="588414" y="6061472"/>
            <a:ext cx="2256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>
                <a:solidFill>
                  <a:schemeClr val="bg1"/>
                </a:solidFill>
              </a:rPr>
              <a:t>setic@Formosa.gov.ar</a:t>
            </a:r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colorTemperature colorTemp="53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1136" y="5556016"/>
            <a:ext cx="1221920" cy="1163312"/>
          </a:xfrm>
          <a:prstGeom prst="rect">
            <a:avLst/>
          </a:prstGeom>
        </p:spPr>
      </p:pic>
      <p:sp>
        <p:nvSpPr>
          <p:cNvPr id="14" name="Rectángulo 13"/>
          <p:cNvSpPr/>
          <p:nvPr/>
        </p:nvSpPr>
        <p:spPr>
          <a:xfrm>
            <a:off x="0" y="1599856"/>
            <a:ext cx="6164960" cy="2548934"/>
          </a:xfrm>
          <a:prstGeom prst="rect">
            <a:avLst/>
          </a:prstGeom>
          <a:gradFill flip="none" rotWithShape="1">
            <a:gsLst>
              <a:gs pos="0">
                <a:srgbClr val="29679F">
                  <a:alpha val="50000"/>
                </a:srgbClr>
              </a:gs>
              <a:gs pos="100000">
                <a:srgbClr val="29679F"/>
              </a:gs>
            </a:gsLst>
            <a:lin ang="21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dirty="0"/>
          </a:p>
        </p:txBody>
      </p:sp>
      <p:sp>
        <p:nvSpPr>
          <p:cNvPr id="17" name="CuadroTexto 16"/>
          <p:cNvSpPr txBox="1"/>
          <p:nvPr/>
        </p:nvSpPr>
        <p:spPr>
          <a:xfrm>
            <a:off x="221636" y="1962886"/>
            <a:ext cx="592226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dirty="0">
                <a:solidFill>
                  <a:schemeClr val="bg1"/>
                </a:solidFill>
              </a:rPr>
              <a:t> </a:t>
            </a:r>
            <a:r>
              <a:rPr lang="pt-BR" sz="2800" dirty="0"/>
              <a:t>PAUTAS DE INTERVENCIÓN EDUCATIVA ANTE UNA SITUACIÓN DE PRESUNCIÓN Y DETECCIÓN DE VULNERACIÓN</a:t>
            </a:r>
            <a:endParaRPr lang="es-AR" sz="2800" dirty="0"/>
          </a:p>
        </p:txBody>
      </p:sp>
    </p:spTree>
    <p:extLst>
      <p:ext uri="{BB962C8B-B14F-4D97-AF65-F5344CB8AC3E}">
        <p14:creationId xmlns:p14="http://schemas.microsoft.com/office/powerpoint/2010/main" val="1177517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3568" y="404664"/>
            <a:ext cx="8019093" cy="5616624"/>
          </a:xfrm>
        </p:spPr>
        <p:txBody>
          <a:bodyPr>
            <a:normAutofit fontScale="90000"/>
          </a:bodyPr>
          <a:lstStyle/>
          <a:p>
            <a:r>
              <a:rPr lang="es-US" b="1" dirty="0">
                <a:solidFill>
                  <a:schemeClr val="bg1"/>
                </a:solidFill>
                <a:latin typeface="Corbel" panose="020B0503020204020204" pitchFamily="34" charset="0"/>
              </a:rPr>
              <a:t>Situaciones posibles de vulneración</a:t>
            </a:r>
            <a:r>
              <a:rPr lang="es-AR" b="1" dirty="0">
                <a:solidFill>
                  <a:schemeClr val="bg1"/>
                </a:solidFill>
                <a:latin typeface="Corbel" panose="020B0503020204020204" pitchFamily="34" charset="0"/>
              </a:rPr>
              <a:t>:</a:t>
            </a:r>
            <a:br>
              <a:rPr lang="es-AR" b="1" dirty="0">
                <a:solidFill>
                  <a:schemeClr val="bg1"/>
                </a:solidFill>
                <a:latin typeface="Corbel" panose="020B0503020204020204" pitchFamily="34" charset="0"/>
              </a:rPr>
            </a:br>
            <a:r>
              <a:rPr lang="es-AR" dirty="0">
                <a:solidFill>
                  <a:schemeClr val="bg1"/>
                </a:solidFill>
                <a:latin typeface="Corbel" panose="020B0503020204020204" pitchFamily="34" charset="0"/>
              </a:rPr>
              <a:t/>
            </a:r>
            <a:br>
              <a:rPr lang="es-AR" dirty="0">
                <a:solidFill>
                  <a:schemeClr val="bg1"/>
                </a:solidFill>
                <a:latin typeface="Corbel" panose="020B0503020204020204" pitchFamily="34" charset="0"/>
              </a:rPr>
            </a:br>
            <a:r>
              <a:rPr lang="es-AR" dirty="0">
                <a:solidFill>
                  <a:schemeClr val="bg1"/>
                </a:solidFill>
                <a:latin typeface="Corbel" panose="020B0503020204020204" pitchFamily="34" charset="0"/>
              </a:rPr>
              <a:t>1-MALTRATO FÍSICO</a:t>
            </a:r>
            <a:br>
              <a:rPr lang="es-AR" dirty="0">
                <a:solidFill>
                  <a:schemeClr val="bg1"/>
                </a:solidFill>
                <a:latin typeface="Corbel" panose="020B0503020204020204" pitchFamily="34" charset="0"/>
              </a:rPr>
            </a:br>
            <a:r>
              <a:rPr lang="es-AR" dirty="0">
                <a:solidFill>
                  <a:schemeClr val="bg1"/>
                </a:solidFill>
                <a:latin typeface="Corbel" panose="020B0503020204020204" pitchFamily="34" charset="0"/>
              </a:rPr>
              <a:t>2-ABANDONO O NEGLIGENCIA</a:t>
            </a:r>
            <a:br>
              <a:rPr lang="es-AR" dirty="0">
                <a:solidFill>
                  <a:schemeClr val="bg1"/>
                </a:solidFill>
                <a:latin typeface="Corbel" panose="020B0503020204020204" pitchFamily="34" charset="0"/>
              </a:rPr>
            </a:br>
            <a:r>
              <a:rPr lang="es-AR" dirty="0">
                <a:solidFill>
                  <a:schemeClr val="bg1"/>
                </a:solidFill>
                <a:latin typeface="Corbel" panose="020B0503020204020204" pitchFamily="34" charset="0"/>
              </a:rPr>
              <a:t>3-ABANDONO EMOCIONAL</a:t>
            </a:r>
            <a:br>
              <a:rPr lang="es-AR" dirty="0">
                <a:solidFill>
                  <a:schemeClr val="bg1"/>
                </a:solidFill>
                <a:latin typeface="Corbel" panose="020B0503020204020204" pitchFamily="34" charset="0"/>
              </a:rPr>
            </a:br>
            <a:r>
              <a:rPr lang="es-AR" dirty="0">
                <a:solidFill>
                  <a:schemeClr val="bg1"/>
                </a:solidFill>
                <a:latin typeface="Corbel" panose="020B0503020204020204" pitchFamily="34" charset="0"/>
              </a:rPr>
              <a:t>4-ABUSO SEXUAL</a:t>
            </a:r>
            <a:br>
              <a:rPr lang="es-AR" dirty="0">
                <a:solidFill>
                  <a:schemeClr val="bg1"/>
                </a:solidFill>
                <a:latin typeface="Corbel" panose="020B0503020204020204" pitchFamily="34" charset="0"/>
              </a:rPr>
            </a:br>
            <a:r>
              <a:rPr lang="es-AR" dirty="0">
                <a:solidFill>
                  <a:schemeClr val="bg1"/>
                </a:solidFill>
                <a:latin typeface="Corbel" panose="020B0503020204020204" pitchFamily="34" charset="0"/>
              </a:rPr>
              <a:t>5-MALTRATO EMOCIONAL</a:t>
            </a:r>
            <a:br>
              <a:rPr lang="es-AR" dirty="0">
                <a:solidFill>
                  <a:schemeClr val="bg1"/>
                </a:solidFill>
                <a:latin typeface="Corbel" panose="020B0503020204020204" pitchFamily="34" charset="0"/>
              </a:rPr>
            </a:br>
            <a:r>
              <a:rPr lang="es-AR" dirty="0">
                <a:solidFill>
                  <a:schemeClr val="bg1"/>
                </a:solidFill>
                <a:latin typeface="Corbel" panose="020B0503020204020204" pitchFamily="34" charset="0"/>
              </a:rPr>
              <a:t>6-FORMAS RARAS Y GRAVES DE MALTRATO INFANTIL</a:t>
            </a:r>
            <a:br>
              <a:rPr lang="es-AR" dirty="0">
                <a:solidFill>
                  <a:schemeClr val="bg1"/>
                </a:solidFill>
                <a:latin typeface="Corbel" panose="020B0503020204020204" pitchFamily="34" charset="0"/>
              </a:rPr>
            </a:br>
            <a:r>
              <a:rPr lang="es-AR" dirty="0">
                <a:solidFill>
                  <a:schemeClr val="bg1"/>
                </a:solidFill>
                <a:latin typeface="Corbel" panose="020B0503020204020204" pitchFamily="34" charset="0"/>
              </a:rPr>
              <a:t>7- EXPLOTACIÓN LABORAL.</a:t>
            </a:r>
            <a:endParaRPr lang="en-US" dirty="0">
              <a:solidFill>
                <a:schemeClr val="bg1"/>
              </a:solidFill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14142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ángulo 1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3">
                  <a:lumMod val="20000"/>
                  <a:lumOff val="80000"/>
                </a:schemeClr>
              </a:gs>
              <a:gs pos="100000">
                <a:schemeClr val="accent1">
                  <a:tint val="23500"/>
                  <a:satMod val="160000"/>
                  <a:alpha val="0"/>
                  <a:lumMod val="0"/>
                  <a:lumOff val="100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9" name="Rectángulo 8"/>
          <p:cNvSpPr/>
          <p:nvPr/>
        </p:nvSpPr>
        <p:spPr>
          <a:xfrm>
            <a:off x="323527" y="6044984"/>
            <a:ext cx="7253015" cy="475372"/>
          </a:xfrm>
          <a:prstGeom prst="rect">
            <a:avLst/>
          </a:prstGeom>
          <a:gradFill flip="none" rotWithShape="1">
            <a:gsLst>
              <a:gs pos="0">
                <a:srgbClr val="29679F"/>
              </a:gs>
              <a:gs pos="73000">
                <a:srgbClr val="29679F">
                  <a:tint val="44500"/>
                  <a:satMod val="160000"/>
                </a:srgbClr>
              </a:gs>
              <a:gs pos="100000">
                <a:srgbClr val="29679F">
                  <a:tint val="23500"/>
                  <a:satMod val="160000"/>
                  <a:alpha val="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1" name="CuadroTexto 10"/>
          <p:cNvSpPr txBox="1"/>
          <p:nvPr/>
        </p:nvSpPr>
        <p:spPr>
          <a:xfrm>
            <a:off x="1259632" y="6101939"/>
            <a:ext cx="2256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>
                <a:solidFill>
                  <a:schemeClr val="bg1"/>
                </a:solidFill>
              </a:rPr>
              <a:t>setic@Formosa.gov.ar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3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1136" y="5556016"/>
            <a:ext cx="1221920" cy="1163312"/>
          </a:xfrm>
          <a:prstGeom prst="rect">
            <a:avLst/>
          </a:prstGeom>
        </p:spPr>
      </p:pic>
      <p:pic>
        <p:nvPicPr>
          <p:cNvPr id="15" name="Imagen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5799" y="-878436"/>
            <a:ext cx="4014193" cy="4204923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550035" y="1321165"/>
            <a:ext cx="7056958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2550">
              <a:defRPr/>
            </a:pPr>
            <a:r>
              <a:rPr lang="es-ES" sz="2000" dirty="0">
                <a:solidFill>
                  <a:schemeClr val="bg2">
                    <a:lumMod val="50000"/>
                  </a:schemeClr>
                </a:solidFill>
              </a:rPr>
              <a:t> Adoptar las siguientes medidas como guía:    </a:t>
            </a:r>
          </a:p>
          <a:p>
            <a:pPr marL="539750" indent="-457200">
              <a:buFont typeface="+mj-lt"/>
              <a:buAutoNum type="alphaLcParenR"/>
              <a:defRPr/>
            </a:pPr>
            <a:r>
              <a:rPr lang="es-ES" sz="2000" dirty="0">
                <a:solidFill>
                  <a:schemeClr val="bg2">
                    <a:lumMod val="50000"/>
                  </a:schemeClr>
                </a:solidFill>
              </a:rPr>
              <a:t>Realizar el </a:t>
            </a:r>
            <a:r>
              <a:rPr lang="es-ES" sz="2000" b="1" dirty="0">
                <a:solidFill>
                  <a:schemeClr val="bg2">
                    <a:lumMod val="50000"/>
                  </a:schemeClr>
                </a:solidFill>
              </a:rPr>
              <a:t>ACTA ESCOLAR </a:t>
            </a:r>
            <a:r>
              <a:rPr lang="es-ES" sz="2000" dirty="0">
                <a:solidFill>
                  <a:schemeClr val="bg2">
                    <a:lumMod val="50000"/>
                  </a:schemeClr>
                </a:solidFill>
              </a:rPr>
              <a:t>con todos los datos de la/el alumna/o, </a:t>
            </a:r>
            <a:r>
              <a:rPr lang="es-US" sz="2000" dirty="0">
                <a:solidFill>
                  <a:schemeClr val="bg2">
                    <a:lumMod val="50000"/>
                  </a:schemeClr>
                </a:solidFill>
              </a:rPr>
              <a:t>y textuales palabras de los hechos o dichos.</a:t>
            </a:r>
            <a:endParaRPr lang="es-ES" sz="2000" dirty="0">
              <a:solidFill>
                <a:schemeClr val="bg2">
                  <a:lumMod val="50000"/>
                </a:schemeClr>
              </a:solidFill>
            </a:endParaRPr>
          </a:p>
          <a:p>
            <a:pPr marL="596900" indent="-514350">
              <a:buFont typeface="+mj-lt"/>
              <a:buAutoNum type="alphaLcParenR"/>
              <a:defRPr/>
            </a:pPr>
            <a:r>
              <a:rPr lang="es-ES" sz="2000" dirty="0">
                <a:solidFill>
                  <a:schemeClr val="bg2">
                    <a:lumMod val="50000"/>
                  </a:schemeClr>
                </a:solidFill>
              </a:rPr>
              <a:t>La situación de vulneración que presenta y las acciones realizadas por la escuela, (si hubieran).</a:t>
            </a:r>
          </a:p>
          <a:p>
            <a:pPr marL="596900" indent="-514350">
              <a:buFont typeface="+mj-lt"/>
              <a:buAutoNum type="alphaLcParenR"/>
              <a:defRPr/>
            </a:pPr>
            <a:r>
              <a:rPr lang="es-ES" sz="2000" dirty="0">
                <a:solidFill>
                  <a:schemeClr val="bg2">
                    <a:lumMod val="50000"/>
                  </a:schemeClr>
                </a:solidFill>
              </a:rPr>
              <a:t> Elevar el o las acta/as a la </a:t>
            </a:r>
            <a:r>
              <a:rPr lang="es-ES" sz="2000" b="1" dirty="0">
                <a:solidFill>
                  <a:schemeClr val="bg2">
                    <a:lumMod val="50000"/>
                  </a:schemeClr>
                </a:solidFill>
              </a:rPr>
              <a:t>DIRECCION DE NIVEL </a:t>
            </a:r>
            <a:r>
              <a:rPr lang="es-ES" sz="2000" dirty="0">
                <a:solidFill>
                  <a:schemeClr val="bg2">
                    <a:lumMod val="50000"/>
                  </a:schemeClr>
                </a:solidFill>
              </a:rPr>
              <a:t>y/o al </a:t>
            </a:r>
            <a:r>
              <a:rPr lang="es-ES" sz="2000" b="1" dirty="0">
                <a:solidFill>
                  <a:schemeClr val="bg2">
                    <a:lumMod val="50000"/>
                  </a:schemeClr>
                </a:solidFill>
              </a:rPr>
              <a:t>Se.T.I.C.</a:t>
            </a:r>
            <a:r>
              <a:rPr lang="es-ES" sz="2000" dirty="0">
                <a:solidFill>
                  <a:schemeClr val="bg2">
                    <a:lumMod val="50000"/>
                  </a:schemeClr>
                </a:solidFill>
              </a:rPr>
              <a:t> (</a:t>
            </a:r>
            <a:r>
              <a:rPr lang="es-ES" sz="2000" b="1" dirty="0">
                <a:solidFill>
                  <a:schemeClr val="bg2">
                    <a:lumMod val="50000"/>
                  </a:schemeClr>
                </a:solidFill>
              </a:rPr>
              <a:t>sobre cerrado</a:t>
            </a:r>
            <a:r>
              <a:rPr lang="es-ES" sz="2000" dirty="0">
                <a:solidFill>
                  <a:schemeClr val="bg2">
                    <a:lumMod val="50000"/>
                  </a:schemeClr>
                </a:solidFill>
              </a:rPr>
              <a:t>).</a:t>
            </a:r>
            <a:endParaRPr lang="es-ES" sz="2000" b="1" dirty="0">
              <a:solidFill>
                <a:schemeClr val="bg2">
                  <a:lumMod val="50000"/>
                </a:schemeClr>
              </a:solidFill>
            </a:endParaRPr>
          </a:p>
          <a:p>
            <a:pPr marL="596900" indent="-514350">
              <a:buFont typeface="+mj-lt"/>
              <a:buAutoNum type="alphaLcParenR"/>
              <a:defRPr/>
            </a:pPr>
            <a:r>
              <a:rPr lang="es-ES" sz="2000" dirty="0">
                <a:solidFill>
                  <a:schemeClr val="bg2">
                    <a:lumMod val="50000"/>
                  </a:schemeClr>
                </a:solidFill>
              </a:rPr>
              <a:t>El personal directivos y los equipos de orientación escolar articularán acciones elevando el pedido de intervención a la </a:t>
            </a:r>
            <a:r>
              <a:rPr lang="es-ES" sz="2000" b="1" dirty="0">
                <a:solidFill>
                  <a:schemeClr val="bg2">
                    <a:lumMod val="50000"/>
                  </a:schemeClr>
                </a:solidFill>
              </a:rPr>
              <a:t>DIRECCION DE NIÑEZ, ADOLESCENCIA Y FAMILIA en caso de ser necesario.</a:t>
            </a:r>
            <a:endParaRPr lang="es-ES" sz="2000" dirty="0">
              <a:solidFill>
                <a:schemeClr val="bg2">
                  <a:lumMod val="50000"/>
                </a:schemeClr>
              </a:solidFill>
            </a:endParaRPr>
          </a:p>
          <a:p>
            <a:pPr marL="596900" indent="-514350">
              <a:buFont typeface="+mj-lt"/>
              <a:buAutoNum type="alphaLcParenR"/>
              <a:defRPr/>
            </a:pPr>
            <a:r>
              <a:rPr lang="es-ES" sz="2000" b="1" dirty="0">
                <a:solidFill>
                  <a:schemeClr val="bg2">
                    <a:lumMod val="50000"/>
                  </a:schemeClr>
                </a:solidFill>
              </a:rPr>
              <a:t>Mantener la confidencialidad</a:t>
            </a:r>
            <a:r>
              <a:rPr lang="es-ES" sz="2000" dirty="0">
                <a:solidFill>
                  <a:schemeClr val="bg2">
                    <a:lumMod val="50000"/>
                  </a:schemeClr>
                </a:solidFill>
              </a:rPr>
              <a:t> de la intervención e identidad del Niño/a o adolescente.</a:t>
            </a:r>
          </a:p>
          <a:p>
            <a:pPr marL="596900" indent="-514350">
              <a:buFont typeface="+mj-lt"/>
              <a:buAutoNum type="alphaLcParenR"/>
              <a:defRPr/>
            </a:pPr>
            <a:r>
              <a:rPr lang="es-ES" sz="2000" dirty="0">
                <a:solidFill>
                  <a:schemeClr val="bg2">
                    <a:lumMod val="50000"/>
                  </a:schemeClr>
                </a:solidFill>
              </a:rPr>
              <a:t>IMPORTANTE: RESGUARDAR LA PRIVACIDAD Y LA INFORMACION SIEMPRE. </a:t>
            </a:r>
          </a:p>
        </p:txBody>
      </p:sp>
      <p:sp>
        <p:nvSpPr>
          <p:cNvPr id="12" name="Rectángulo redondeado 11"/>
          <p:cNvSpPr/>
          <p:nvPr/>
        </p:nvSpPr>
        <p:spPr>
          <a:xfrm>
            <a:off x="323528" y="397537"/>
            <a:ext cx="5124772" cy="836211"/>
          </a:xfrm>
          <a:prstGeom prst="roundRect">
            <a:avLst/>
          </a:prstGeom>
          <a:gradFill flip="none" rotWithShape="1">
            <a:gsLst>
              <a:gs pos="0">
                <a:srgbClr val="70A8DA">
                  <a:alpha val="68000"/>
                </a:srgbClr>
              </a:gs>
              <a:gs pos="100000">
                <a:srgbClr val="2E75B6"/>
              </a:gs>
            </a:gsLst>
            <a:lin ang="21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0" name="CuadroTexto 9"/>
          <p:cNvSpPr txBox="1"/>
          <p:nvPr/>
        </p:nvSpPr>
        <p:spPr>
          <a:xfrm>
            <a:off x="550035" y="476672"/>
            <a:ext cx="47010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000" b="1" dirty="0">
                <a:solidFill>
                  <a:schemeClr val="bg1"/>
                </a:solidFill>
              </a:rPr>
              <a:t>1) Cuestiones de vulneración de Derechos   en la trayectoria educativa.</a:t>
            </a:r>
          </a:p>
        </p:txBody>
      </p:sp>
    </p:spTree>
    <p:extLst>
      <p:ext uri="{BB962C8B-B14F-4D97-AF65-F5344CB8AC3E}">
        <p14:creationId xmlns:p14="http://schemas.microsoft.com/office/powerpoint/2010/main" val="1163904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ángulo 1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3">
                  <a:lumMod val="20000"/>
                  <a:lumOff val="80000"/>
                </a:schemeClr>
              </a:gs>
              <a:gs pos="100000">
                <a:schemeClr val="accent1">
                  <a:tint val="23500"/>
                  <a:satMod val="160000"/>
                  <a:alpha val="0"/>
                  <a:lumMod val="0"/>
                  <a:lumOff val="100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9" name="Rectángulo 8"/>
          <p:cNvSpPr/>
          <p:nvPr/>
        </p:nvSpPr>
        <p:spPr>
          <a:xfrm>
            <a:off x="276798" y="6047726"/>
            <a:ext cx="7576542" cy="475372"/>
          </a:xfrm>
          <a:prstGeom prst="rect">
            <a:avLst/>
          </a:prstGeom>
          <a:gradFill flip="none" rotWithShape="1">
            <a:gsLst>
              <a:gs pos="0">
                <a:srgbClr val="29679F"/>
              </a:gs>
              <a:gs pos="73000">
                <a:srgbClr val="29679F">
                  <a:tint val="44500"/>
                  <a:satMod val="160000"/>
                </a:srgbClr>
              </a:gs>
              <a:gs pos="100000">
                <a:srgbClr val="29679F">
                  <a:tint val="23500"/>
                  <a:satMod val="160000"/>
                  <a:alpha val="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1" name="CuadroTexto 10"/>
          <p:cNvSpPr txBox="1"/>
          <p:nvPr/>
        </p:nvSpPr>
        <p:spPr>
          <a:xfrm>
            <a:off x="1115616" y="6062032"/>
            <a:ext cx="2256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>
                <a:solidFill>
                  <a:schemeClr val="bg1"/>
                </a:solidFill>
              </a:rPr>
              <a:t>setic@Formosa.gov.ar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3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1136" y="5556016"/>
            <a:ext cx="1221920" cy="1163312"/>
          </a:xfrm>
          <a:prstGeom prst="rect">
            <a:avLst/>
          </a:prstGeom>
        </p:spPr>
      </p:pic>
      <p:pic>
        <p:nvPicPr>
          <p:cNvPr id="15" name="Imagen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5799" y="-878436"/>
            <a:ext cx="4014193" cy="4204923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430283" y="1600203"/>
            <a:ext cx="7799109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2550">
              <a:defRPr/>
            </a:pPr>
            <a:endParaRPr lang="es-AR" sz="2000" dirty="0">
              <a:solidFill>
                <a:schemeClr val="bg2">
                  <a:lumMod val="50000"/>
                </a:schemeClr>
              </a:solidFill>
            </a:endParaRPr>
          </a:p>
          <a:p>
            <a:pPr marL="539750" indent="-457200">
              <a:buFont typeface="+mj-lt"/>
              <a:buAutoNum type="alphaLcParenR"/>
              <a:defRPr/>
            </a:pPr>
            <a:r>
              <a:rPr lang="es-AR" sz="2000" dirty="0">
                <a:solidFill>
                  <a:schemeClr val="bg2">
                    <a:lumMod val="50000"/>
                  </a:schemeClr>
                </a:solidFill>
              </a:rPr>
              <a:t>Conforme al Art. </a:t>
            </a:r>
            <a:r>
              <a:rPr lang="es-AR" sz="2000" dirty="0">
                <a:solidFill>
                  <a:schemeClr val="bg2"/>
                </a:solidFill>
              </a:rPr>
              <a:t>1</a:t>
            </a:r>
            <a:r>
              <a:rPr lang="es-AR" sz="2000" b="1" dirty="0" smtClean="0">
                <a:solidFill>
                  <a:schemeClr val="bg2"/>
                </a:solidFill>
              </a:rPr>
              <a:t>77</a:t>
            </a:r>
            <a:r>
              <a:rPr lang="es-AR" sz="2000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s-AR" sz="2000" dirty="0">
                <a:solidFill>
                  <a:schemeClr val="bg2">
                    <a:lumMod val="50000"/>
                  </a:schemeClr>
                </a:solidFill>
              </a:rPr>
              <a:t>del </a:t>
            </a:r>
            <a:r>
              <a:rPr lang="es-AR" sz="2000">
                <a:solidFill>
                  <a:schemeClr val="bg2">
                    <a:lumMod val="50000"/>
                  </a:schemeClr>
                </a:solidFill>
              </a:rPr>
              <a:t>Código </a:t>
            </a:r>
            <a:r>
              <a:rPr lang="es-AR" sz="2000" smtClean="0">
                <a:solidFill>
                  <a:schemeClr val="bg2">
                    <a:lumMod val="50000"/>
                  </a:schemeClr>
                </a:solidFill>
              </a:rPr>
              <a:t>Procesal Penal </a:t>
            </a:r>
            <a:r>
              <a:rPr lang="es-AR" sz="2000" dirty="0">
                <a:solidFill>
                  <a:schemeClr val="bg2">
                    <a:lumMod val="50000"/>
                  </a:schemeClr>
                </a:solidFill>
              </a:rPr>
              <a:t>la institución escolar COMUNICARA LA SITUACION al 911 , en caso de transcurrir un tiempo prudencial, concurrir a la comisaria cercana al barrio. Paralelamente se dará aviso al tutor, en el caso de que este </a:t>
            </a:r>
            <a:r>
              <a:rPr lang="x-none" sz="2000" dirty="0">
                <a:solidFill>
                  <a:schemeClr val="bg2">
                    <a:lumMod val="50000"/>
                  </a:schemeClr>
                </a:solidFill>
              </a:rPr>
              <a:t>NO f</a:t>
            </a:r>
            <a:r>
              <a:rPr lang="es-AR" sz="2000" dirty="0">
                <a:solidFill>
                  <a:schemeClr val="bg2">
                    <a:lumMod val="50000"/>
                  </a:schemeClr>
                </a:solidFill>
              </a:rPr>
              <a:t>uera el victimario y no estuviera en conocimiento del hecho a fin de efectuar la denuncia correspondiente. Si el/la tutor/a se niega a realizar la denuncia el/la docente y personal directivo en forma conjunta  procederá a comunicar el hecho </a:t>
            </a:r>
            <a:r>
              <a:rPr lang="es-AR" sz="2000" b="1" dirty="0">
                <a:solidFill>
                  <a:schemeClr val="bg2">
                    <a:lumMod val="50000"/>
                  </a:schemeClr>
                </a:solidFill>
              </a:rPr>
              <a:t>a la policía, fiscalía o juez.</a:t>
            </a:r>
          </a:p>
          <a:p>
            <a:pPr marL="539750" indent="-457200">
              <a:buFont typeface="+mj-lt"/>
              <a:buAutoNum type="alphaLcParenR"/>
              <a:defRPr/>
            </a:pPr>
            <a:r>
              <a:rPr lang="es-AR" sz="2000" dirty="0">
                <a:solidFill>
                  <a:schemeClr val="bg2">
                    <a:lumMod val="50000"/>
                  </a:schemeClr>
                </a:solidFill>
              </a:rPr>
              <a:t>En caso que el niño/a o adolescente requiera alguna medida de protección establecida por Ley Nº26061, se solicitara la presencia del organismo competente  a través de la LINEA 102</a:t>
            </a:r>
          </a:p>
          <a:p>
            <a:pPr marL="539750" indent="-457200">
              <a:buFont typeface="+mj-lt"/>
              <a:buAutoNum type="alphaLcParenR"/>
              <a:defRPr/>
            </a:pPr>
            <a:r>
              <a:rPr lang="es-AR" sz="2000" dirty="0">
                <a:solidFill>
                  <a:schemeClr val="bg2">
                    <a:lumMod val="50000"/>
                  </a:schemeClr>
                </a:solidFill>
              </a:rPr>
              <a:t>Elevar a la DIRECCCION DE NIVEL y/o al SeTIC.</a:t>
            </a:r>
          </a:p>
        </p:txBody>
      </p:sp>
      <p:sp>
        <p:nvSpPr>
          <p:cNvPr id="12" name="Rectángulo redondeado 11"/>
          <p:cNvSpPr/>
          <p:nvPr/>
        </p:nvSpPr>
        <p:spPr>
          <a:xfrm>
            <a:off x="276798" y="474319"/>
            <a:ext cx="7952594" cy="1176414"/>
          </a:xfrm>
          <a:prstGeom prst="roundRect">
            <a:avLst/>
          </a:prstGeom>
          <a:gradFill flip="none" rotWithShape="1">
            <a:gsLst>
              <a:gs pos="0">
                <a:srgbClr val="70A8DA">
                  <a:alpha val="68000"/>
                </a:srgbClr>
              </a:gs>
              <a:gs pos="100000">
                <a:srgbClr val="2E75B6"/>
              </a:gs>
            </a:gsLst>
            <a:lin ang="21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0" name="CuadroTexto 9"/>
          <p:cNvSpPr txBox="1"/>
          <p:nvPr/>
        </p:nvSpPr>
        <p:spPr>
          <a:xfrm>
            <a:off x="574266" y="526266"/>
            <a:ext cx="795259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sz="2000" b="1" dirty="0">
                <a:solidFill>
                  <a:schemeClr val="bg1"/>
                </a:solidFill>
              </a:rPr>
              <a:t>2) </a:t>
            </a:r>
            <a:r>
              <a:rPr lang="es-AR" sz="2000" b="1" dirty="0">
                <a:solidFill>
                  <a:schemeClr val="bg1"/>
                </a:solidFill>
              </a:rPr>
              <a:t>Cuando en la escuela un estudiante manifieste ser vulnerado en sus derechos, presuntamente perpetrado en el ámbito familiar.</a:t>
            </a:r>
            <a:br>
              <a:rPr lang="es-AR" sz="2000" b="1" dirty="0">
                <a:solidFill>
                  <a:schemeClr val="bg1"/>
                </a:solidFill>
              </a:rPr>
            </a:br>
            <a:r>
              <a:rPr lang="es-AR" sz="2000" b="1" dirty="0">
                <a:solidFill>
                  <a:schemeClr val="bg1"/>
                </a:solidFill>
              </a:rPr>
              <a:t/>
            </a:r>
            <a:br>
              <a:rPr lang="es-AR" sz="2000" b="1" dirty="0">
                <a:solidFill>
                  <a:schemeClr val="bg1"/>
                </a:solidFill>
              </a:rPr>
            </a:br>
            <a:endParaRPr lang="es-AR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9983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ángulo 1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3">
                  <a:lumMod val="20000"/>
                  <a:lumOff val="80000"/>
                </a:schemeClr>
              </a:gs>
              <a:gs pos="100000">
                <a:schemeClr val="accent1">
                  <a:tint val="23500"/>
                  <a:satMod val="160000"/>
                  <a:alpha val="0"/>
                  <a:lumMod val="0"/>
                  <a:lumOff val="100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9" name="Rectángulo 8"/>
          <p:cNvSpPr/>
          <p:nvPr/>
        </p:nvSpPr>
        <p:spPr>
          <a:xfrm>
            <a:off x="432949" y="6184967"/>
            <a:ext cx="7576542" cy="475372"/>
          </a:xfrm>
          <a:prstGeom prst="rect">
            <a:avLst/>
          </a:prstGeom>
          <a:gradFill flip="none" rotWithShape="1">
            <a:gsLst>
              <a:gs pos="0">
                <a:srgbClr val="29679F"/>
              </a:gs>
              <a:gs pos="73000">
                <a:srgbClr val="29679F">
                  <a:tint val="44500"/>
                  <a:satMod val="160000"/>
                </a:srgbClr>
              </a:gs>
              <a:gs pos="100000">
                <a:srgbClr val="29679F">
                  <a:tint val="23500"/>
                  <a:satMod val="160000"/>
                  <a:alpha val="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1" name="CuadroTexto 10"/>
          <p:cNvSpPr txBox="1"/>
          <p:nvPr/>
        </p:nvSpPr>
        <p:spPr>
          <a:xfrm>
            <a:off x="1043608" y="6205172"/>
            <a:ext cx="2256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>
                <a:solidFill>
                  <a:schemeClr val="bg1"/>
                </a:solidFill>
              </a:rPr>
              <a:t>setic@Formosa.gov.ar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3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1136" y="5556016"/>
            <a:ext cx="1221920" cy="1163312"/>
          </a:xfrm>
          <a:prstGeom prst="rect">
            <a:avLst/>
          </a:prstGeom>
        </p:spPr>
      </p:pic>
      <p:pic>
        <p:nvPicPr>
          <p:cNvPr id="15" name="Imagen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5799" y="-878436"/>
            <a:ext cx="4014193" cy="4204923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268893" y="1481052"/>
            <a:ext cx="7799109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2550">
              <a:defRPr/>
            </a:pPr>
            <a:endParaRPr lang="es-AR" dirty="0">
              <a:solidFill>
                <a:schemeClr val="bg2">
                  <a:lumMod val="50000"/>
                </a:schemeClr>
              </a:solidFill>
            </a:endParaRPr>
          </a:p>
          <a:p>
            <a:pPr marL="82550">
              <a:defRPr/>
            </a:pPr>
            <a:endParaRPr lang="es-AR" sz="2000" dirty="0">
              <a:solidFill>
                <a:schemeClr val="bg2">
                  <a:lumMod val="50000"/>
                </a:schemeClr>
              </a:solidFill>
            </a:endParaRPr>
          </a:p>
          <a:p>
            <a:pPr marL="539750" indent="-457200">
              <a:buFont typeface="+mj-lt"/>
              <a:buAutoNum type="alphaLcParenR"/>
              <a:defRPr/>
            </a:pPr>
            <a:r>
              <a:rPr lang="es-AR" sz="2000" b="1" dirty="0">
                <a:solidFill>
                  <a:schemeClr val="bg2">
                    <a:lumMod val="50000"/>
                  </a:schemeClr>
                </a:solidFill>
              </a:rPr>
              <a:t>Poner de forma inmediata en conocimiento a sus autoridades, para el asesoramiento administrativo pertinente.</a:t>
            </a:r>
          </a:p>
          <a:p>
            <a:pPr marL="539750" indent="-457200">
              <a:buFont typeface="+mj-lt"/>
              <a:buAutoNum type="alphaLcParenR"/>
              <a:defRPr/>
            </a:pPr>
            <a:r>
              <a:rPr lang="es-AR" sz="2000" b="1" dirty="0">
                <a:solidFill>
                  <a:schemeClr val="bg2">
                    <a:lumMod val="50000"/>
                  </a:schemeClr>
                </a:solidFill>
              </a:rPr>
              <a:t>No dilatar la comunicación a los tutores </a:t>
            </a:r>
            <a:r>
              <a:rPr lang="es-AR" sz="2000" dirty="0">
                <a:solidFill>
                  <a:schemeClr val="bg2">
                    <a:lumMod val="50000"/>
                  </a:schemeClr>
                </a:solidFill>
              </a:rPr>
              <a:t>de la situación. En reunión con los mismos acordar acciones de contención y cuidado. </a:t>
            </a:r>
          </a:p>
          <a:p>
            <a:pPr marL="539750" indent="-457200">
              <a:buFont typeface="+mj-lt"/>
              <a:buAutoNum type="alphaLcParenR"/>
              <a:defRPr/>
            </a:pPr>
            <a:r>
              <a:rPr lang="es-AR" sz="2000" dirty="0">
                <a:solidFill>
                  <a:schemeClr val="bg2">
                    <a:lumMod val="50000"/>
                  </a:schemeClr>
                </a:solidFill>
              </a:rPr>
              <a:t>Elevar los informes de lo acordado con los tutores a la dirección de nivel, a los fines de deslindar responsabilidades del presunto victimario sea docente y/o personal de la institución. </a:t>
            </a:r>
          </a:p>
        </p:txBody>
      </p:sp>
      <p:sp>
        <p:nvSpPr>
          <p:cNvPr id="12" name="Rectángulo redondeado 11"/>
          <p:cNvSpPr/>
          <p:nvPr/>
        </p:nvSpPr>
        <p:spPr>
          <a:xfrm>
            <a:off x="107504" y="474319"/>
            <a:ext cx="8121888" cy="1158010"/>
          </a:xfrm>
          <a:prstGeom prst="roundRect">
            <a:avLst/>
          </a:prstGeom>
          <a:gradFill flip="none" rotWithShape="1">
            <a:gsLst>
              <a:gs pos="0">
                <a:srgbClr val="70A8DA">
                  <a:alpha val="68000"/>
                </a:srgbClr>
              </a:gs>
              <a:gs pos="100000">
                <a:srgbClr val="2E75B6"/>
              </a:gs>
            </a:gsLst>
            <a:lin ang="21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0" name="CuadroTexto 9"/>
          <p:cNvSpPr txBox="1"/>
          <p:nvPr/>
        </p:nvSpPr>
        <p:spPr>
          <a:xfrm>
            <a:off x="434929" y="548366"/>
            <a:ext cx="795259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000" b="1" dirty="0">
                <a:solidFill>
                  <a:schemeClr val="bg1"/>
                </a:solidFill>
              </a:rPr>
              <a:t>3) Cuando en la escuela un estudiante manifieste ser vulnerado en sus derechos, presuntamente perpetrado por un adulto miembro de la institución escolar.</a:t>
            </a:r>
            <a:br>
              <a:rPr lang="es-AR" sz="2000" b="1" dirty="0">
                <a:solidFill>
                  <a:schemeClr val="bg1"/>
                </a:solidFill>
              </a:rPr>
            </a:br>
            <a:endParaRPr lang="es-AR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3064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 bandas">
  <a:themeElements>
    <a:clrScheme name="Con bandas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Con banda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Con bandas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 bandas</Template>
  <TotalTime>786</TotalTime>
  <Words>1175</Words>
  <Application>Microsoft Office PowerPoint</Application>
  <PresentationFormat>Presentación en pantalla (4:3)</PresentationFormat>
  <Paragraphs>119</Paragraphs>
  <Slides>17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17</vt:i4>
      </vt:variant>
    </vt:vector>
  </HeadingPairs>
  <TitlesOfParts>
    <vt:vector size="24" baseType="lpstr">
      <vt:lpstr>Arial</vt:lpstr>
      <vt:lpstr>Calibri</vt:lpstr>
      <vt:lpstr>Corbel</vt:lpstr>
      <vt:lpstr>Wingdings</vt:lpstr>
      <vt:lpstr>Wingdings 2</vt:lpstr>
      <vt:lpstr>Con bandas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Situaciones posibles de vulneración:  1-MALTRATO FÍSICO 2-ABANDONO O NEGLIGENCIA 3-ABANDONO EMOCIONAL 4-ABUSO SEXUAL 5-MALTRATO EMOCIONAL 6-FORMAS RARAS Y GRAVES DE MALTRATO INFANTIL 7- EXPLOTACIÓN LABORAL.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Luffi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Graciela</dc:creator>
  <cp:lastModifiedBy>Usuario de Windows</cp:lastModifiedBy>
  <cp:revision>60</cp:revision>
  <dcterms:created xsi:type="dcterms:W3CDTF">2020-03-06T12:38:18Z</dcterms:created>
  <dcterms:modified xsi:type="dcterms:W3CDTF">2023-05-16T19:12:31Z</dcterms:modified>
</cp:coreProperties>
</file>