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88" r:id="rId2"/>
    <p:sldId id="287" r:id="rId3"/>
    <p:sldId id="260" r:id="rId4"/>
    <p:sldId id="268" r:id="rId5"/>
    <p:sldId id="259" r:id="rId6"/>
    <p:sldId id="279" r:id="rId7"/>
    <p:sldId id="283" r:id="rId8"/>
    <p:sldId id="27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52B43-C8A8-4B70-A724-8E9D5134D94C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07240-ACF2-4409-BF58-5358D168880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15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07240-ACF2-4409-BF58-5358D1688806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E74C97-DAF0-4D0F-BC85-F2BF0E054249}" type="datetimeFigureOut">
              <a:rPr lang="es-ES" smtClean="0"/>
              <a:pPr/>
              <a:t>18/08/2022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170AD30-50DE-4EB2-819B-CC4013F770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6" y="64199"/>
            <a:ext cx="9070357" cy="5052870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4 Imagen" descr="Archivo:Bandera de la Provincia de Formosa.svg - Wikipedia, la enciclopedia  lib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94" y="32923"/>
            <a:ext cx="1399062" cy="87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Fotos de Bandera argentina de stock, Bandera argentina imágenes libres de  derechos | Depositphotos®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7856" y="52690"/>
            <a:ext cx="1296144" cy="83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005064"/>
            <a:ext cx="1148224" cy="114822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903" y="3981338"/>
            <a:ext cx="1159071" cy="117195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85654" y="859169"/>
            <a:ext cx="1921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EDUCACIÓN</a:t>
            </a:r>
            <a:endParaRPr lang="es-ES" sz="20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20790847">
            <a:off x="1976054" y="1349157"/>
            <a:ext cx="1517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PORQUE</a:t>
            </a:r>
            <a:r>
              <a:rPr lang="es-AR" dirty="0" smtClean="0">
                <a:latin typeface="Arial Rounded MT Bold" pitchFamily="34" charset="0"/>
              </a:rPr>
              <a:t>   </a:t>
            </a:r>
            <a:endParaRPr lang="es-ES" dirty="0">
              <a:latin typeface="Arial Rounded MT Bold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 rot="20050011">
            <a:off x="475525" y="2085849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MISIÓN</a:t>
            </a:r>
            <a:endParaRPr lang="es-ES" sz="24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 rot="20360242">
            <a:off x="474815" y="3259632"/>
            <a:ext cx="1247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itchFamily="82" charset="0"/>
              </a:rPr>
              <a:t>CULTURA</a:t>
            </a:r>
            <a:endParaRPr lang="es-ES" sz="2000" dirty="0">
              <a:solidFill>
                <a:schemeClr val="bg1"/>
              </a:solidFill>
              <a:latin typeface="Bauhaus 93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59798" y="704029"/>
            <a:ext cx="1709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VALORES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 rot="21281303">
            <a:off x="1760037" y="3278942"/>
            <a:ext cx="1873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ASPIRACIONES</a:t>
            </a:r>
            <a:endParaRPr lang="es-ES" sz="20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 rot="20591292">
            <a:off x="3583211" y="2337387"/>
            <a:ext cx="1140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itchFamily="82" charset="0"/>
              </a:rPr>
              <a:t>PUEBLO</a:t>
            </a:r>
            <a:endParaRPr lang="es-ES" sz="2000" dirty="0">
              <a:solidFill>
                <a:schemeClr val="bg1"/>
              </a:solidFill>
              <a:latin typeface="Bauhaus 93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831364" y="4724978"/>
            <a:ext cx="247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Calisto MT" pitchFamily="18" charset="0"/>
              </a:rPr>
              <a:t>IDIOSINCRACIA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20797226">
            <a:off x="2124665" y="4028879"/>
            <a:ext cx="1080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LUGAR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 rot="20873241">
            <a:off x="3087725" y="1417844"/>
            <a:ext cx="1906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PERTENENCIA</a:t>
            </a:r>
            <a:endParaRPr lang="es-ES" sz="20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 rot="20956008">
            <a:off x="1964378" y="628191"/>
            <a:ext cx="1464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HISTORIA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 rot="1450197">
            <a:off x="3204737" y="4132265"/>
            <a:ext cx="1940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Arial Black" pitchFamily="34" charset="0"/>
              </a:rPr>
              <a:t>COMUNIDAD</a:t>
            </a:r>
            <a:endParaRPr lang="es-ES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 rot="20891982">
            <a:off x="6322360" y="4120110"/>
            <a:ext cx="1773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Arial Black" pitchFamily="34" charset="0"/>
              </a:rPr>
              <a:t>SOCIEDAD</a:t>
            </a:r>
            <a:endParaRPr lang="es-ES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563021" y="2284556"/>
            <a:ext cx="1683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PERSPECTIVA</a:t>
            </a:r>
            <a:endParaRPr lang="es-ES" sz="20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 rot="1798069">
            <a:off x="6308834" y="2428868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PARADIGMA</a:t>
            </a:r>
            <a:endParaRPr lang="es-ES" sz="20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 rot="19386700">
            <a:off x="4990874" y="2281030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PERFIL</a:t>
            </a:r>
            <a:endParaRPr lang="es-ES" sz="28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6454468" y="316392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VISIÓN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 rot="19665561">
            <a:off x="4759820" y="1491938"/>
            <a:ext cx="156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MEMORIA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111038" y="472497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  <a:latin typeface="Arial Black" pitchFamily="34" charset="0"/>
              </a:rPr>
              <a:t>CURRICULUM</a:t>
            </a:r>
            <a:endParaRPr lang="es-E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550881" y="3996439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Arial Black" pitchFamily="34" charset="0"/>
              </a:rPr>
              <a:t>SABERES</a:t>
            </a:r>
            <a:endParaRPr lang="es-E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 rot="1587829">
            <a:off x="6174172" y="1434654"/>
            <a:ext cx="184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odoni MT Black" pitchFamily="18" charset="0"/>
              </a:rPr>
              <a:t>MANDATO</a:t>
            </a:r>
            <a:endParaRPr lang="es-ES" sz="2000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847856" y="1434654"/>
            <a:ext cx="14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ESCUELA</a:t>
            </a:r>
            <a:endParaRPr lang="es-ES" sz="20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 rot="20723740">
            <a:off x="4777247" y="3194704"/>
            <a:ext cx="1879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IDENTIDAD</a:t>
            </a:r>
            <a:endParaRPr lang="es-ES" sz="20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525275" y="132820"/>
            <a:ext cx="2628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MULTIÉTNICA</a:t>
            </a:r>
            <a:endParaRPr lang="es-ES" sz="28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 rot="582323">
            <a:off x="5079927" y="237669"/>
            <a:ext cx="2662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PLURICULTURAL</a:t>
            </a:r>
            <a:endParaRPr lang="es-ES" sz="24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 rot="20793784">
            <a:off x="3279387" y="658967"/>
            <a:ext cx="225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COSMOVISIÓN</a:t>
            </a:r>
            <a:endParaRPr lang="es-ES" sz="2000" b="1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 rot="21121901">
            <a:off x="101117" y="5205789"/>
            <a:ext cx="2432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>
                <a:latin typeface="Bauhaus 93" panose="04030905020B02020C02" pitchFamily="82" charset="0"/>
              </a:rPr>
              <a:t>EXPERIENCIAS</a:t>
            </a:r>
            <a:endParaRPr lang="es-ES" sz="2800" dirty="0">
              <a:latin typeface="Bauhaus 93" panose="04030905020B02020C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17657" y="5921874"/>
            <a:ext cx="1579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>
                <a:latin typeface="Bauhaus 93" panose="04030905020B02020C02" pitchFamily="82" charset="0"/>
              </a:rPr>
              <a:t>RELATOS</a:t>
            </a:r>
            <a:endParaRPr lang="es-ES" sz="2800" dirty="0">
              <a:latin typeface="Bauhaus 93" panose="04030905020B02020C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1228657" y="569502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latin typeface="Bauhaus 93" panose="04030905020B02020C02" pitchFamily="82" charset="0"/>
              </a:rPr>
              <a:t>VIVENCIAS</a:t>
            </a:r>
            <a:endParaRPr lang="es-ES" sz="2000" b="1" dirty="0">
              <a:latin typeface="Bauhaus 93" panose="04030905020B02020C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84505" y="1468724"/>
            <a:ext cx="182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CONTEXTO</a:t>
            </a:r>
            <a:endParaRPr lang="es-ES" sz="24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576063" y="3287732"/>
            <a:ext cx="1547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REALIDAD</a:t>
            </a:r>
            <a:endParaRPr lang="es-ES" sz="22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159003" y="5575786"/>
            <a:ext cx="228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>
                <a:latin typeface="Bauhaus 93" panose="04030905020B02020C02" pitchFamily="82" charset="0"/>
              </a:rPr>
              <a:t>EMOCIONES</a:t>
            </a:r>
            <a:endParaRPr lang="es-ES" sz="2800" dirty="0">
              <a:latin typeface="Bauhaus 93" panose="04030905020B02020C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 rot="2272547">
            <a:off x="4260878" y="5146345"/>
            <a:ext cx="166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Bauhaus 93" panose="04030905020B02020C02" pitchFamily="82" charset="0"/>
              </a:rPr>
              <a:t>RELEVANTES</a:t>
            </a:r>
            <a:endParaRPr lang="es-ES" sz="2000" dirty="0">
              <a:latin typeface="Bauhaus 93" panose="04030905020B02020C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 rot="21096313">
            <a:off x="2430944" y="5267343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Bauhaus 93" panose="04030905020B02020C02" pitchFamily="82" charset="0"/>
              </a:rPr>
              <a:t>REPRESENTACIÓN</a:t>
            </a:r>
            <a:endParaRPr lang="es-ES" sz="2000" dirty="0">
              <a:latin typeface="Bauhaus 93" panose="04030905020B02020C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 rot="20986436">
            <a:off x="6256408" y="5664247"/>
            <a:ext cx="2869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latin typeface="Bauhaus 93" panose="04030905020B02020C02" pitchFamily="82" charset="0"/>
              </a:rPr>
              <a:t>INTERPRETACIÓN</a:t>
            </a:r>
            <a:endParaRPr lang="es-ES" sz="2400" dirty="0">
              <a:latin typeface="Bauhaus 93" panose="04030905020B02020C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6325405" y="5164476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Bauhaus 93" panose="04030905020B02020C02" pitchFamily="82" charset="0"/>
              </a:rPr>
              <a:t>CONOCIMIENTOS</a:t>
            </a:r>
            <a:endParaRPr lang="es-ES" sz="2000" dirty="0">
              <a:latin typeface="Bauhaus 93" panose="04030905020B02020C02" pitchFamily="82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8" t="12527" r="9953" b="36827"/>
          <a:stretch/>
        </p:blipFill>
        <p:spPr>
          <a:xfrm>
            <a:off x="2007227" y="2063805"/>
            <a:ext cx="1195305" cy="1021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" name="0 Imagen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46"/>
          <a:stretch/>
        </p:blipFill>
        <p:spPr bwMode="auto">
          <a:xfrm>
            <a:off x="1525275" y="6256459"/>
            <a:ext cx="6467300" cy="6015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34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3768" y="404664"/>
            <a:ext cx="3893056" cy="5486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AR" sz="4400" dirty="0" smtClean="0">
                <a:solidFill>
                  <a:schemeClr val="tx1"/>
                </a:solidFill>
              </a:rPr>
              <a:t>IDENTIDAD</a:t>
            </a:r>
            <a:endParaRPr lang="es-AR" sz="44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4032449"/>
          </a:xfrm>
          <a:gradFill>
            <a:gsLst>
              <a:gs pos="9000">
                <a:schemeClr val="bg1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 lnSpcReduction="10000"/>
          </a:bodyPr>
          <a:lstStyle/>
          <a:p>
            <a:endParaRPr lang="es-AR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Cuando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hablamos de identidad, estamos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aludiendo a valores </a:t>
            </a:r>
          </a:p>
          <a:p>
            <a:pPr algn="just"/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espirituales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y materiales compartidos por todos los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formoseños, </a:t>
            </a:r>
          </a:p>
          <a:p>
            <a:pPr algn="just"/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como así también 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de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intereses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y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sentimientos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convergentes </a:t>
            </a:r>
            <a:endParaRPr lang="es-AR" sz="24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que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nos caracterizan como un pueblo singular. </a:t>
            </a:r>
            <a:endParaRPr lang="es-AR" sz="24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Nutriéndose de convicciones arraigadas a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la geografía y en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la</a:t>
            </a:r>
          </a:p>
          <a:p>
            <a:pPr algn="just"/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AR" sz="2400" b="1" dirty="0">
                <a:solidFill>
                  <a:schemeClr val="tx1"/>
                </a:solidFill>
                <a:latin typeface="+mj-lt"/>
              </a:rPr>
              <a:t>historia </a:t>
            </a: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provincial.</a:t>
            </a:r>
          </a:p>
          <a:p>
            <a:pPr algn="just"/>
            <a:endParaRPr lang="es-AR" sz="2400" b="1" dirty="0" smtClean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sz="2400" b="1" dirty="0" smtClean="0">
                <a:solidFill>
                  <a:schemeClr val="tx1"/>
                </a:solidFill>
                <a:latin typeface="+mj-lt"/>
              </a:rPr>
              <a:t>No hay identidad posible sin una comunidad que la atestigüe, la mantenga, construya y difunda. </a:t>
            </a:r>
            <a:endParaRPr lang="es-AR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0 Imag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46"/>
          <a:stretch/>
        </p:blipFill>
        <p:spPr bwMode="auto">
          <a:xfrm>
            <a:off x="827584" y="5517232"/>
            <a:ext cx="7742528" cy="1080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932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5604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AR" dirty="0"/>
              <a:t>¿</a:t>
            </a:r>
            <a:r>
              <a:rPr lang="es-AR" sz="2800" dirty="0" smtClean="0"/>
              <a:t>QUÉ ES CULTURA? –¿QUE ES PUEBLO?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7901014" cy="5857916"/>
          </a:xfrm>
        </p:spPr>
        <p:txBody>
          <a:bodyPr>
            <a:normAutofit/>
          </a:bodyPr>
          <a:lstStyle/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>
                <a:latin typeface="+mj-lt"/>
              </a:rPr>
              <a:t>CULTURA:</a:t>
            </a:r>
          </a:p>
          <a:p>
            <a:pPr>
              <a:buNone/>
            </a:pPr>
            <a:r>
              <a:rPr lang="es-AR" dirty="0" smtClean="0">
                <a:latin typeface="+mj-lt"/>
              </a:rPr>
              <a:t>    Conjunto de conocimientos, ideas, tradiciones,  los  valores, creencias, expresiones artísticas  del  folklore – relatos, músicas, danzas , vestimentas, costumbres, comidas típicas- de un pueblo. Que le dan una Identidad cultural que lo diferencian y distinguen  a como   pueblo. </a:t>
            </a:r>
          </a:p>
          <a:p>
            <a:pPr>
              <a:buNone/>
            </a:pPr>
            <a:endParaRPr lang="es-AR" dirty="0" smtClean="0">
              <a:latin typeface="+mj-lt"/>
            </a:endParaRPr>
          </a:p>
          <a:p>
            <a:pPr>
              <a:buNone/>
            </a:pPr>
            <a:r>
              <a:rPr lang="es-AR" dirty="0" smtClean="0">
                <a:latin typeface="+mj-lt"/>
              </a:rPr>
              <a:t>PUEBLO: </a:t>
            </a:r>
            <a:endParaRPr lang="es-ES" dirty="0" smtClean="0">
              <a:latin typeface="+mj-lt"/>
            </a:endParaRPr>
          </a:p>
          <a:p>
            <a:pPr>
              <a:buNone/>
            </a:pPr>
            <a:r>
              <a:rPr lang="es-AR" dirty="0" smtClean="0">
                <a:latin typeface="+mj-lt"/>
              </a:rPr>
              <a:t>    Conjunto de personas que comparten una historia, un lugar geográfico,  una cultura, una identidad.</a:t>
            </a:r>
          </a:p>
          <a:p>
            <a:pPr>
              <a:buNone/>
            </a:pPr>
            <a:r>
              <a:rPr lang="es-AR" dirty="0" smtClean="0">
                <a:latin typeface="+mj-lt"/>
              </a:rPr>
              <a:t>COSMOVISÓN</a:t>
            </a:r>
          </a:p>
          <a:p>
            <a:pPr>
              <a:buNone/>
            </a:pPr>
            <a:r>
              <a:rPr lang="es-ES" dirty="0" smtClean="0">
                <a:latin typeface="+mj-lt"/>
              </a:rPr>
              <a:t>    Conjunto  creencias </a:t>
            </a:r>
            <a:r>
              <a:rPr lang="es-AR" dirty="0" smtClean="0">
                <a:latin typeface="+mj-lt"/>
              </a:rPr>
              <a:t> que conforman la imagen o concepto del mundo que tiene una persona , época o cultura.</a:t>
            </a:r>
          </a:p>
          <a:p>
            <a:pPr>
              <a:buNone/>
            </a:pPr>
            <a:endParaRPr lang="es-AR" dirty="0" smtClean="0">
              <a:latin typeface="+mj-lt"/>
            </a:endParaRPr>
          </a:p>
          <a:p>
            <a:pPr>
              <a:buNone/>
            </a:pPr>
            <a:r>
              <a:rPr lang="es-AR" dirty="0" smtClean="0">
                <a:latin typeface="+mj-lt"/>
              </a:rPr>
              <a:t>IDIOSINCRACIA</a:t>
            </a:r>
          </a:p>
          <a:p>
            <a:pPr>
              <a:buNone/>
            </a:pPr>
            <a:r>
              <a:rPr lang="es-ES" dirty="0" smtClean="0">
                <a:latin typeface="+mj-lt"/>
              </a:rPr>
              <a:t>     Señala algunas características comunes y compartidas por un gran número de integrantes de una comunidad.</a:t>
            </a:r>
          </a:p>
          <a:p>
            <a:pPr>
              <a:buNone/>
            </a:pPr>
            <a:r>
              <a:rPr lang="es-ES" dirty="0" smtClean="0">
                <a:latin typeface="+mj-lt"/>
              </a:rPr>
              <a:t>     Proviene de un vocablo griego que significa “temperamento particular”, es un término vinculado al carácter y los rasgos propios de una persona o una colectividad.</a:t>
            </a:r>
            <a:endParaRPr lang="es-AR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8"/>
            <a:ext cx="8186766" cy="5286412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 smtClean="0">
                <a:latin typeface="+mj-lt"/>
              </a:rPr>
              <a:t>Somos  parte de este pueblo y su cultura</a:t>
            </a:r>
            <a:r>
              <a:rPr lang="es-AR" sz="2400" dirty="0">
                <a:latin typeface="+mj-lt"/>
              </a:rPr>
              <a:t>,</a:t>
            </a:r>
            <a:endParaRPr lang="es-AR" sz="2400" dirty="0" smtClean="0"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 smtClean="0">
                <a:latin typeface="+mj-lt"/>
                <a:ea typeface="Calibri" pitchFamily="34" charset="0"/>
                <a:cs typeface="Times New Roman" pitchFamily="18" charset="0"/>
              </a:rPr>
              <a:t>del legado ancestral de nuestra historia , 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 smtClean="0">
                <a:latin typeface="+mj-lt"/>
                <a:ea typeface="Calibri" pitchFamily="34" charset="0"/>
                <a:cs typeface="Times New Roman" pitchFamily="18" charset="0"/>
              </a:rPr>
              <a:t>de nuestras vertientes nativas y corrientes migratorias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>
                <a:latin typeface="+mj-lt"/>
                <a:ea typeface="Calibri" pitchFamily="34" charset="0"/>
                <a:cs typeface="Times New Roman" pitchFamily="18" charset="0"/>
              </a:rPr>
              <a:t>q</a:t>
            </a:r>
            <a:r>
              <a:rPr lang="es-AR" sz="2400" dirty="0" smtClean="0">
                <a:latin typeface="+mj-lt"/>
                <a:ea typeface="Calibri" pitchFamily="34" charset="0"/>
                <a:cs typeface="Times New Roman" pitchFamily="18" charset="0"/>
              </a:rPr>
              <a:t>ue constituyen nuestra identidad formoseña,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 smtClean="0">
                <a:latin typeface="+mj-lt"/>
                <a:ea typeface="Calibri" pitchFamily="34" charset="0"/>
                <a:cs typeface="Times New Roman" pitchFamily="18" charset="0"/>
              </a:rPr>
              <a:t>multiétnica y pluricultural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r>
              <a:rPr lang="es-AR" sz="2400" dirty="0">
                <a:latin typeface="+mj-lt"/>
                <a:ea typeface="Calibri" pitchFamily="34" charset="0"/>
                <a:cs typeface="Times New Roman" pitchFamily="18" charset="0"/>
              </a:rPr>
              <a:t>d</a:t>
            </a:r>
            <a:r>
              <a:rPr lang="es-AR" sz="2400" dirty="0" smtClean="0">
                <a:latin typeface="+mj-lt"/>
                <a:ea typeface="Calibri" pitchFamily="34" charset="0"/>
                <a:cs typeface="Times New Roman" pitchFamily="18" charset="0"/>
              </a:rPr>
              <a:t>e nuestra idiosincrasia  del  ser formoseño.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712788" algn="l"/>
              </a:tabLst>
            </a:pPr>
            <a:endParaRPr lang="es-ES" sz="2400" dirty="0" smtClean="0">
              <a:latin typeface="+mj-lt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AR" sz="2400" dirty="0" smtClean="0">
                <a:latin typeface="+mj-lt"/>
                <a:cs typeface="Arial" pitchFamily="34" charset="0"/>
              </a:rPr>
              <a:t>Dar a conocer, enseñar, valorar , transmitir la cultura de un pueblo </a:t>
            </a:r>
            <a:r>
              <a:rPr lang="es-ES" sz="2400" dirty="0" smtClean="0">
                <a:latin typeface="+mj-lt"/>
                <a:cs typeface="Arial" pitchFamily="34" charset="0"/>
              </a:rPr>
              <a:t>, </a:t>
            </a:r>
            <a:r>
              <a:rPr lang="es-AR" sz="2400" dirty="0" smtClean="0">
                <a:latin typeface="+mj-lt"/>
                <a:cs typeface="Times New Roman" pitchFamily="18" charset="0"/>
              </a:rPr>
              <a:t>es tarea de la educación. 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endParaRPr lang="es-ES" sz="2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2364" y="50677"/>
            <a:ext cx="8944131" cy="9750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AR" sz="2600" b="1" dirty="0" smtClean="0"/>
              <a:t>Para transmitir cultura debemos sentirnos parte                             </a:t>
            </a:r>
            <a:br>
              <a:rPr lang="es-AR" sz="2600" b="1" dirty="0" smtClean="0"/>
            </a:br>
            <a:r>
              <a:rPr lang="es-AR" sz="2600" b="1" dirty="0" smtClean="0"/>
              <a:t> ¿Quiénes somos?...</a:t>
            </a:r>
            <a:endParaRPr lang="es-AR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AR" sz="2800" dirty="0" smtClean="0"/>
              <a:t/>
            </a:r>
            <a:br>
              <a:rPr lang="es-AR" sz="2800" dirty="0" smtClean="0"/>
            </a:br>
            <a:r>
              <a:rPr lang="es-AR" sz="2800" b="1" dirty="0" smtClean="0">
                <a:solidFill>
                  <a:schemeClr val="tx1"/>
                </a:solidFill>
              </a:rPr>
              <a:t>¿CUAL ES LA MISIÓN DE LA EDUCACIÓN?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071546"/>
            <a:ext cx="8501122" cy="550072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sz="2000" b="1" cap="none" dirty="0">
                <a:latin typeface="+mj-lt"/>
              </a:rPr>
              <a:t>T</a:t>
            </a: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ransmitir y recrear la cultura de un pueblo</a:t>
            </a:r>
          </a:p>
          <a:p>
            <a:pPr algn="just"/>
            <a:endParaRPr lang="es-AR" sz="2000" b="1" cap="none" dirty="0" smtClean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es-AR" sz="2000" b="1" cap="none" dirty="0" smtClean="0">
                <a:latin typeface="+mj-lt"/>
              </a:rPr>
              <a:t>P</a:t>
            </a: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reparar a las futuras generaciones. </a:t>
            </a:r>
          </a:p>
          <a:p>
            <a:pPr algn="just"/>
            <a:endParaRPr lang="es-AR" sz="2000" b="1" cap="none" dirty="0" smtClean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es-AR" sz="2000" b="1" cap="none" dirty="0" smtClean="0">
                <a:latin typeface="+mj-lt"/>
              </a:rPr>
              <a:t>C</a:t>
            </a: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onsolidar los valores colectivos</a:t>
            </a:r>
          </a:p>
          <a:p>
            <a:pPr algn="just">
              <a:tabLst>
                <a:tab pos="449263" algn="l"/>
              </a:tabLst>
            </a:pP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se relaciona:</a:t>
            </a:r>
          </a:p>
          <a:p>
            <a:pPr marL="342900" indent="-342900" algn="just">
              <a:buFontTx/>
              <a:buChar char="-"/>
              <a:tabLst>
                <a:tab pos="449263" algn="l"/>
              </a:tabLst>
            </a:pP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con los saberes  que cada pueblo  considera significativo y relevante para transmitir a las futuras generaciones, a las aspiraciones que los pueblos tienen con respecto a la representación de la sociedad que desean.</a:t>
            </a:r>
          </a:p>
          <a:p>
            <a:pPr algn="just">
              <a:tabLst>
                <a:tab pos="449263" algn="l"/>
              </a:tabLst>
            </a:pPr>
            <a:endParaRPr lang="es-AR" sz="2000" b="1" cap="none" dirty="0" smtClean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tabLst>
                <a:tab pos="449263" algn="l"/>
              </a:tabLst>
            </a:pPr>
            <a:r>
              <a:rPr lang="es-AR" sz="2000" b="1" cap="none" dirty="0" smtClean="0">
                <a:solidFill>
                  <a:schemeClr val="tx1"/>
                </a:solidFill>
                <a:latin typeface="+mj-lt"/>
              </a:rPr>
              <a:t>con el objetivo d</a:t>
            </a:r>
            <a:r>
              <a:rPr lang="es-AR" sz="2400" b="1" cap="none" dirty="0" smtClean="0">
                <a:solidFill>
                  <a:schemeClr val="tx1"/>
                </a:solidFill>
                <a:latin typeface="+mj-lt"/>
              </a:rPr>
              <a:t>e brindar una educación de calidad para todos.</a:t>
            </a:r>
          </a:p>
          <a:p>
            <a:pPr algn="l">
              <a:buFont typeface="Wingdings" pitchFamily="2" charset="2"/>
              <a:buChar char="§"/>
              <a:tabLst>
                <a:tab pos="449263" algn="l"/>
              </a:tabLst>
            </a:pPr>
            <a:endParaRPr lang="es-A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AR" sz="2000" b="1" dirty="0" smtClean="0"/>
              <a:t>Conjugar la pertinencia de lo educativo con las aspiraciones de los pueblos</a:t>
            </a:r>
            <a:r>
              <a:rPr lang="es-AR" sz="2000" dirty="0"/>
              <a:t>.</a:t>
            </a: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58204" cy="5590974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s-AR" sz="5000" dirty="0">
                <a:latin typeface="+mj-lt"/>
              </a:rPr>
              <a:t>¿Cuál es el paradigma educativo  fundado en el proyecto  político provincial  que le da marco al qué enseñar y como enseñar?</a:t>
            </a:r>
          </a:p>
          <a:p>
            <a:pPr algn="just">
              <a:buNone/>
            </a:pPr>
            <a:endParaRPr lang="es-AR" sz="5000" b="1" u="sng" dirty="0" smtClean="0">
              <a:latin typeface="+mj-lt"/>
            </a:endParaRPr>
          </a:p>
          <a:p>
            <a:pPr algn="just">
              <a:buNone/>
            </a:pPr>
            <a:r>
              <a:rPr lang="es-AR" sz="5000" b="1" u="sng" dirty="0" smtClean="0">
                <a:latin typeface="+mj-lt"/>
              </a:rPr>
              <a:t>PARADIGMA HUMANISTA</a:t>
            </a:r>
            <a:r>
              <a:rPr lang="es-AR" sz="5000" b="1" dirty="0" smtClean="0">
                <a:latin typeface="+mj-lt"/>
              </a:rPr>
              <a:t>: </a:t>
            </a:r>
            <a:endParaRPr lang="es-ES" sz="5000" b="1" dirty="0" smtClean="0">
              <a:latin typeface="+mj-lt"/>
            </a:endParaRPr>
          </a:p>
          <a:p>
            <a:pPr algn="just"/>
            <a:r>
              <a:rPr lang="es-AR" sz="5000" dirty="0" smtClean="0">
                <a:latin typeface="+mj-lt"/>
              </a:rPr>
              <a:t>-Centrada  en el niño y su desarrollo y crecimiento integral.</a:t>
            </a:r>
            <a:endParaRPr lang="es-ES" sz="5000" dirty="0" smtClean="0">
              <a:latin typeface="+mj-lt"/>
            </a:endParaRPr>
          </a:p>
          <a:p>
            <a:pPr algn="just"/>
            <a:r>
              <a:rPr lang="es-AR" sz="5000" dirty="0" smtClean="0">
                <a:latin typeface="+mj-lt"/>
              </a:rPr>
              <a:t>-Considerando lo  </a:t>
            </a:r>
            <a:r>
              <a:rPr lang="es-AR" sz="5000" dirty="0" err="1" smtClean="0">
                <a:latin typeface="+mj-lt"/>
              </a:rPr>
              <a:t>Bio</a:t>
            </a:r>
            <a:r>
              <a:rPr lang="es-AR" sz="5000" dirty="0" smtClean="0">
                <a:latin typeface="+mj-lt"/>
              </a:rPr>
              <a:t>-psicosocial:  biológico-psicológico y social</a:t>
            </a:r>
          </a:p>
          <a:p>
            <a:pPr algn="just"/>
            <a:r>
              <a:rPr lang="es-AR" sz="5000" b="1" dirty="0" smtClean="0">
                <a:latin typeface="+mj-lt"/>
              </a:rPr>
              <a:t>-Con base en la  neurociencias </a:t>
            </a:r>
            <a:r>
              <a:rPr lang="es-AR" sz="5000" dirty="0" smtClean="0">
                <a:latin typeface="+mj-lt"/>
              </a:rPr>
              <a:t>relacionados a </a:t>
            </a:r>
            <a:r>
              <a:rPr lang="es-MX" sz="5000" dirty="0" smtClean="0">
                <a:latin typeface="+mj-lt"/>
              </a:rPr>
              <a:t>cómo aprende el órgano del aprendizaje: </a:t>
            </a:r>
          </a:p>
          <a:p>
            <a:pPr algn="just"/>
            <a:r>
              <a:rPr lang="es-MX" sz="5000" dirty="0" smtClean="0">
                <a:latin typeface="+mj-lt"/>
              </a:rPr>
              <a:t>el cerebro; </a:t>
            </a:r>
            <a:r>
              <a:rPr lang="es-AR" sz="5000" dirty="0" smtClean="0">
                <a:latin typeface="+mj-lt"/>
              </a:rPr>
              <a:t>a conocer los procesos que ocurren en el aprendiza y los factores que  influyen.</a:t>
            </a:r>
            <a:endParaRPr lang="es-ES" sz="5000" dirty="0" smtClean="0">
              <a:latin typeface="+mj-lt"/>
            </a:endParaRPr>
          </a:p>
          <a:p>
            <a:pPr algn="just"/>
            <a:r>
              <a:rPr lang="es-AR" sz="5000" dirty="0" smtClean="0">
                <a:latin typeface="+mj-lt"/>
              </a:rPr>
              <a:t>-Tendiendo a la construcción de proyectos de vida, a la transformación de la comunidad. </a:t>
            </a:r>
          </a:p>
          <a:p>
            <a:pPr algn="just"/>
            <a:endParaRPr lang="es-ES" sz="5000" dirty="0" smtClean="0">
              <a:latin typeface="+mj-lt"/>
            </a:endParaRPr>
          </a:p>
          <a:p>
            <a:pPr algn="just">
              <a:buNone/>
            </a:pPr>
            <a:endParaRPr lang="es-AR" sz="5000" b="1" u="sng" dirty="0" smtClean="0">
              <a:latin typeface="+mj-lt"/>
            </a:endParaRPr>
          </a:p>
          <a:p>
            <a:pPr algn="just">
              <a:buNone/>
            </a:pPr>
            <a:r>
              <a:rPr lang="es-AR" sz="5000" b="1" u="sng" dirty="0" smtClean="0">
                <a:latin typeface="+mj-lt"/>
              </a:rPr>
              <a:t>PARADIGMA AGROECOLÓGICO</a:t>
            </a:r>
            <a:r>
              <a:rPr lang="es-AR" sz="5000" b="1" dirty="0" smtClean="0">
                <a:latin typeface="+mj-lt"/>
              </a:rPr>
              <a:t>:</a:t>
            </a:r>
            <a:endParaRPr lang="es-ES" sz="5000" b="1" dirty="0" smtClean="0">
              <a:latin typeface="+mj-lt"/>
            </a:endParaRPr>
          </a:p>
          <a:p>
            <a:pPr algn="just"/>
            <a:r>
              <a:rPr lang="es-AR" sz="5000" dirty="0" smtClean="0">
                <a:latin typeface="+mj-lt"/>
              </a:rPr>
              <a:t>Visión holística. Desde un perspectiva de cuidado de la salud , de la vida – la naturaleza.</a:t>
            </a:r>
          </a:p>
          <a:p>
            <a:pPr algn="just"/>
            <a:r>
              <a:rPr lang="es-AR" sz="5000" dirty="0" smtClean="0">
                <a:latin typeface="+mj-lt"/>
              </a:rPr>
              <a:t>Considerando a la persona en relación sana con el ambiente donde vive. </a:t>
            </a:r>
          </a:p>
          <a:p>
            <a:pPr algn="just"/>
            <a:r>
              <a:rPr lang="es-AR" sz="5000" dirty="0" smtClean="0">
                <a:latin typeface="+mj-lt"/>
              </a:rPr>
              <a:t>Buscando:  el uso sustentable, el cuidado y  preservación de recursos , y el equilibrio entre</a:t>
            </a:r>
          </a:p>
          <a:p>
            <a:pPr algn="just"/>
            <a:r>
              <a:rPr lang="es-AR" sz="5000" dirty="0" smtClean="0">
                <a:latin typeface="+mj-lt"/>
              </a:rPr>
              <a:t>crecimiento económico-cuidado</a:t>
            </a:r>
            <a:r>
              <a:rPr lang="es-AR" sz="2900" dirty="0" smtClean="0"/>
              <a:t> </a:t>
            </a:r>
            <a:r>
              <a:rPr lang="es-AR" sz="4900" dirty="0" smtClean="0">
                <a:latin typeface="+mj-lt"/>
              </a:rPr>
              <a:t>del medio ambiente-bienestar social, Valorando la cultura </a:t>
            </a:r>
          </a:p>
          <a:p>
            <a:pPr algn="just"/>
            <a:r>
              <a:rPr lang="es-AR" sz="4900" dirty="0" smtClean="0">
                <a:latin typeface="+mj-lt"/>
              </a:rPr>
              <a:t>local. </a:t>
            </a:r>
          </a:p>
          <a:p>
            <a:endParaRPr lang="es-AR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214282" y="285728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AR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04348" cy="797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AR" sz="2000" b="1" dirty="0" smtClean="0"/>
              <a:t>Desde el año 2011: la provincia viene transitando un camino de transformación.</a:t>
            </a:r>
            <a:endParaRPr lang="es-ES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80728"/>
            <a:ext cx="8535322" cy="5662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dirty="0" smtClean="0"/>
              <a:t> </a:t>
            </a:r>
          </a:p>
          <a:p>
            <a:pPr>
              <a:buNone/>
            </a:pPr>
            <a:r>
              <a:rPr lang="es-MX" sz="1900" dirty="0" smtClean="0">
                <a:latin typeface="+mj-lt"/>
              </a:rPr>
              <a:t>  Tomando la decisión de adoptar como pilares de la política educativa: </a:t>
            </a:r>
          </a:p>
          <a:p>
            <a:pPr>
              <a:buNone/>
            </a:pPr>
            <a:endParaRPr lang="es-MX" sz="19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900" dirty="0" smtClean="0">
                <a:latin typeface="+mj-lt"/>
              </a:rPr>
              <a:t>El Enfoque pedagógico de Desarrollo de Capacidades cognitivas, y Escolarización Plena.  </a:t>
            </a:r>
          </a:p>
          <a:p>
            <a:pPr algn="just"/>
            <a:r>
              <a:rPr lang="es-MX" sz="1900" dirty="0" smtClean="0">
                <a:latin typeface="+mj-lt"/>
              </a:rPr>
              <a:t>Viniendo a complementar  las capacidades  socio - afectivas y espirituales; considerando las </a:t>
            </a:r>
          </a:p>
          <a:p>
            <a:pPr algn="just"/>
            <a:r>
              <a:rPr lang="es-MX" sz="1900" dirty="0" smtClean="0">
                <a:latin typeface="+mj-lt"/>
              </a:rPr>
              <a:t>capacidades corporales implícitas, desde la visión integral.</a:t>
            </a:r>
          </a:p>
          <a:p>
            <a:pPr algn="just"/>
            <a:endParaRPr lang="es-MX" sz="19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900" dirty="0" smtClean="0">
                <a:latin typeface="+mj-lt"/>
              </a:rPr>
              <a:t>La perspectiva agroecológica para la producción sin agroquímicos, la alimentación saludable y </a:t>
            </a:r>
            <a:r>
              <a:rPr lang="es-MX" sz="1900" dirty="0">
                <a:latin typeface="+mj-lt"/>
              </a:rPr>
              <a:t> </a:t>
            </a:r>
            <a:r>
              <a:rPr lang="es-MX" sz="1900" dirty="0" smtClean="0">
                <a:latin typeface="+mj-lt"/>
              </a:rPr>
              <a:t>el consumo responsable.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MX" sz="19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900" dirty="0" smtClean="0">
                <a:latin typeface="+mj-lt"/>
              </a:rPr>
              <a:t> La Didáctica Contextualizada desde la construcción de saberes relevantes, pertinentes, </a:t>
            </a:r>
          </a:p>
          <a:p>
            <a:pPr algn="just"/>
            <a:r>
              <a:rPr lang="es-MX" sz="1900" dirty="0" smtClean="0">
                <a:latin typeface="+mj-lt"/>
              </a:rPr>
              <a:t>significativos  adaptadas al contexto social, cultural, geográfico, </a:t>
            </a:r>
          </a:p>
          <a:p>
            <a:pPr algn="just"/>
            <a:endParaRPr lang="es-MX" sz="19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900" dirty="0" smtClean="0">
                <a:latin typeface="+mj-lt"/>
              </a:rPr>
              <a:t>Atendiendo a  una realidad multiétnica pluricultural.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MX" sz="19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900" dirty="0" smtClean="0">
                <a:latin typeface="+mj-lt"/>
              </a:rPr>
              <a:t>Implementando una metodología de investigación acción ,  por medio de proyectos  donde  las estrategias planteadas  responden a una secuencia didáctica que favorece el aprendizaje del niño.</a:t>
            </a:r>
          </a:p>
          <a:p>
            <a:pPr>
              <a:buNone/>
            </a:pPr>
            <a:r>
              <a:rPr lang="es-MX" dirty="0" smtClean="0"/>
              <a:t>    </a:t>
            </a:r>
          </a:p>
          <a:p>
            <a:pPr>
              <a:buNone/>
            </a:pPr>
            <a:r>
              <a:rPr lang="es-MX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sz="4000" dirty="0" smtClean="0">
                <a:latin typeface="+mj-lt"/>
              </a:rPr>
              <a:t>Diseño curricular</a:t>
            </a:r>
            <a:endParaRPr lang="es-ES" sz="4000" dirty="0"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 smtClean="0">
                <a:latin typeface="+mj-lt"/>
              </a:rPr>
              <a:t>Es un marco orientador (normativo, teórico) que organiza, articula y busca satisfacer</a:t>
            </a:r>
          </a:p>
          <a:p>
            <a:pPr algn="just"/>
            <a:r>
              <a:rPr lang="es-AR" dirty="0" smtClean="0">
                <a:latin typeface="+mj-lt"/>
              </a:rPr>
              <a:t>las necesidades formativas de los niños, responde a un  contexto sociocultural.</a:t>
            </a:r>
          </a:p>
          <a:p>
            <a:pPr algn="just">
              <a:buNone/>
            </a:pPr>
            <a:endParaRPr lang="es-AR" dirty="0" smtClean="0">
              <a:latin typeface="+mj-lt"/>
            </a:endParaRPr>
          </a:p>
          <a:p>
            <a:pPr algn="just">
              <a:buNone/>
            </a:pPr>
            <a:r>
              <a:rPr lang="es-AR" u="sng" dirty="0" smtClean="0">
                <a:latin typeface="+mj-lt"/>
              </a:rPr>
              <a:t>Se resignificó porque </a:t>
            </a:r>
            <a:r>
              <a:rPr lang="es-AR" dirty="0" smtClean="0">
                <a:latin typeface="+mj-lt"/>
              </a:rPr>
              <a:t>:</a:t>
            </a:r>
            <a:endParaRPr lang="es-ES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 smtClean="0">
                <a:latin typeface="+mj-lt"/>
                <a:ea typeface="Calibri" pitchFamily="34" charset="0"/>
                <a:cs typeface="Times New Roman" pitchFamily="18" charset="0"/>
              </a:rPr>
              <a:t>Se debe ajustar a  las políticas educativas del gobierno nacional y provincial.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 smtClean="0">
                <a:latin typeface="+mj-lt"/>
                <a:cs typeface="Times New Roman" pitchFamily="18" charset="0"/>
              </a:rPr>
              <a:t>Al paradigma educativo provincial.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 smtClean="0">
                <a:latin typeface="+mj-lt"/>
                <a:cs typeface="Times New Roman" pitchFamily="18" charset="0"/>
              </a:rPr>
              <a:t>Al perfil de niño que queremos, al modelo de hombre que queremos formar, </a:t>
            </a:r>
            <a:endParaRPr lang="es-E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Personalizado 3">
      <a:dk1>
        <a:sysClr val="windowText" lastClr="000000"/>
      </a:dk1>
      <a:lt1>
        <a:sysClr val="window" lastClr="FFFFFF"/>
      </a:lt1>
      <a:dk2>
        <a:srgbClr val="C8FDFC"/>
      </a:dk2>
      <a:lt2>
        <a:srgbClr val="B4CDED"/>
      </a:lt2>
      <a:accent1>
        <a:srgbClr val="31B6FD"/>
      </a:accent1>
      <a:accent2>
        <a:srgbClr val="83D3FD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5AFBF7"/>
      </a:hlink>
      <a:folHlink>
        <a:srgbClr val="5EAEFF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960</TotalTime>
  <Words>737</Words>
  <Application>Microsoft Office PowerPoint</Application>
  <PresentationFormat>Presentación en pantalla (4:3)</PresentationFormat>
  <Paragraphs>123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Ángulos</vt:lpstr>
      <vt:lpstr>Presentación de PowerPoint</vt:lpstr>
      <vt:lpstr>IDENTIDAD</vt:lpstr>
      <vt:lpstr>¿QUÉ ES CULTURA? –¿QUE ES PUEBLO?</vt:lpstr>
      <vt:lpstr>Para transmitir cultura debemos sentirnos parte                               ¿Quiénes somos?...</vt:lpstr>
      <vt:lpstr> ¿CUAL ES LA MISIÓN DE LA EDUCACIÓN?</vt:lpstr>
      <vt:lpstr>Conjugar la pertinencia de lo educativo con las aspiraciones de los pueblos.</vt:lpstr>
      <vt:lpstr>Desde el año 2011: la provincia viene transitando un camino de transformación.</vt:lpstr>
      <vt:lpstr> Diseño curricular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COSMOVISIÓN  del alemán - Weltanschauung (de Welt -"mundo",  y anschauen - "observar").</dc:title>
  <dc:creator>Usuario de Windows</dc:creator>
  <cp:lastModifiedBy>ARMANDO BONILLA</cp:lastModifiedBy>
  <cp:revision>40</cp:revision>
  <dcterms:created xsi:type="dcterms:W3CDTF">2021-08-26T16:12:18Z</dcterms:created>
  <dcterms:modified xsi:type="dcterms:W3CDTF">2022-08-18T12:22:41Z</dcterms:modified>
</cp:coreProperties>
</file>